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bookmarkIdSeed="2">
  <p:sldMasterIdLst>
    <p:sldMasterId id="2147483660" r:id="rId1"/>
  </p:sldMasterIdLst>
  <p:notesMasterIdLst>
    <p:notesMasterId r:id="rId24"/>
  </p:notesMasterIdLst>
  <p:handoutMasterIdLst>
    <p:handoutMasterId r:id="rId25"/>
  </p:handoutMasterIdLst>
  <p:sldIdLst>
    <p:sldId id="303" r:id="rId2"/>
    <p:sldId id="323" r:id="rId3"/>
    <p:sldId id="307" r:id="rId4"/>
    <p:sldId id="320" r:id="rId5"/>
    <p:sldId id="309" r:id="rId6"/>
    <p:sldId id="314" r:id="rId7"/>
    <p:sldId id="316" r:id="rId8"/>
    <p:sldId id="322" r:id="rId9"/>
    <p:sldId id="308" r:id="rId10"/>
    <p:sldId id="317" r:id="rId11"/>
    <p:sldId id="330" r:id="rId12"/>
    <p:sldId id="319" r:id="rId13"/>
    <p:sldId id="336" r:id="rId14"/>
    <p:sldId id="331" r:id="rId15"/>
    <p:sldId id="324" r:id="rId16"/>
    <p:sldId id="333" r:id="rId17"/>
    <p:sldId id="334" r:id="rId18"/>
    <p:sldId id="325" r:id="rId19"/>
    <p:sldId id="332" r:id="rId20"/>
    <p:sldId id="329" r:id="rId21"/>
    <p:sldId id="318" r:id="rId22"/>
    <p:sldId id="33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1" autoAdjust="0"/>
    <p:restoredTop sz="94660"/>
  </p:normalViewPr>
  <p:slideViewPr>
    <p:cSldViewPr>
      <p:cViewPr>
        <p:scale>
          <a:sx n="100" d="100"/>
          <a:sy n="100" d="100"/>
        </p:scale>
        <p:origin x="-200" y="-256"/>
      </p:cViewPr>
      <p:guideLst>
        <p:guide orient="horz" pos="2160"/>
        <p:guide pos="2880"/>
      </p:guideLst>
    </p:cSldViewPr>
  </p:slideViewPr>
  <p:notesTextViewPr>
    <p:cViewPr>
      <p:scale>
        <a:sx n="1" d="1"/>
        <a:sy n="1" d="1"/>
      </p:scale>
      <p:origin x="0" y="0"/>
    </p:cViewPr>
  </p:notesTextViewPr>
  <p:sorterViewPr>
    <p:cViewPr>
      <p:scale>
        <a:sx n="180" d="100"/>
        <a:sy n="180" d="100"/>
      </p:scale>
      <p:origin x="0" y="1638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3B43FE-5462-B848-A410-4DFBA2E3A460}" type="datetimeFigureOut">
              <a:rPr lang="en-US" smtClean="0"/>
              <a:t>11/12/14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9EC039-BD78-E142-8633-45D6F657450A}" type="slidenum">
              <a:rPr lang="en-US" smtClean="0"/>
              <a:t>‹#›</a:t>
            </a:fld>
            <a:endParaRPr lang="en-US"/>
          </a:p>
        </p:txBody>
      </p:sp>
    </p:spTree>
    <p:extLst>
      <p:ext uri="{BB962C8B-B14F-4D97-AF65-F5344CB8AC3E}">
        <p14:creationId xmlns:p14="http://schemas.microsoft.com/office/powerpoint/2010/main" val="34938790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719065-F419-BF46-998C-65935B413414}" type="datetimeFigureOut">
              <a:rPr lang="en-US" smtClean="0"/>
              <a:t>11/12/14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D3D2DF-83EC-3443-9BD3-EDCD4E848AD8}" type="slidenum">
              <a:rPr lang="en-US" smtClean="0"/>
              <a:t>‹#›</a:t>
            </a:fld>
            <a:endParaRPr lang="en-US"/>
          </a:p>
        </p:txBody>
      </p:sp>
    </p:spTree>
    <p:extLst>
      <p:ext uri="{BB962C8B-B14F-4D97-AF65-F5344CB8AC3E}">
        <p14:creationId xmlns:p14="http://schemas.microsoft.com/office/powerpoint/2010/main" val="37787265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sectors in US include:</a:t>
            </a:r>
            <a:r>
              <a:rPr lang="en-US" baseline="0" dirty="0" smtClean="0"/>
              <a:t> agriculture/livestock and natural gas supply chain</a:t>
            </a:r>
          </a:p>
          <a:p>
            <a:r>
              <a:rPr lang="en-US" baseline="0" dirty="0" smtClean="0"/>
              <a:t>**Key sectors in developing world vary by country but include: </a:t>
            </a:r>
            <a:r>
              <a:rPr lang="en-US" baseline="0" dirty="0" err="1" smtClean="0"/>
              <a:t>agriwaste</a:t>
            </a:r>
            <a:r>
              <a:rPr lang="en-US" baseline="0" dirty="0" smtClean="0"/>
              <a:t>, livestock, reservoirs and fossil fuel production</a:t>
            </a:r>
            <a:endParaRPr lang="en-US" dirty="0"/>
          </a:p>
        </p:txBody>
      </p:sp>
      <p:sp>
        <p:nvSpPr>
          <p:cNvPr id="4" name="Slide Number Placeholder 3"/>
          <p:cNvSpPr>
            <a:spLocks noGrp="1"/>
          </p:cNvSpPr>
          <p:nvPr>
            <p:ph type="sldNum" sz="quarter" idx="10"/>
          </p:nvPr>
        </p:nvSpPr>
        <p:spPr/>
        <p:txBody>
          <a:bodyPr/>
          <a:lstStyle/>
          <a:p>
            <a:fld id="{F96E5325-C2A6-0642-A65F-07B95CB62DF4}" type="slidenum">
              <a:rPr lang="en-US" smtClean="0"/>
              <a:t>6</a:t>
            </a:fld>
            <a:endParaRPr lang="en-US"/>
          </a:p>
        </p:txBody>
      </p:sp>
    </p:spTree>
    <p:extLst>
      <p:ext uri="{BB962C8B-B14F-4D97-AF65-F5344CB8AC3E}">
        <p14:creationId xmlns:p14="http://schemas.microsoft.com/office/powerpoint/2010/main" val="253292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SMAP native resolution: 3 km (SAR)</a:t>
            </a:r>
            <a:r>
              <a:rPr lang="en-US" baseline="0" dirty="0" smtClean="0"/>
              <a:t> and 40 km (radiometer); 3 day revisit</a:t>
            </a:r>
          </a:p>
          <a:p>
            <a:endParaRPr lang="en-US" baseline="0" dirty="0" smtClean="0"/>
          </a:p>
          <a:p>
            <a:r>
              <a:rPr lang="en-US" baseline="0" dirty="0" smtClean="0"/>
              <a:t>OCO native resolution: 1.7 km, 16 day revisit</a:t>
            </a:r>
            <a:endParaRPr lang="en-US" dirty="0"/>
          </a:p>
        </p:txBody>
      </p:sp>
      <p:sp>
        <p:nvSpPr>
          <p:cNvPr id="4" name="Slide Number Placeholder 3"/>
          <p:cNvSpPr>
            <a:spLocks noGrp="1"/>
          </p:cNvSpPr>
          <p:nvPr>
            <p:ph type="sldNum" sz="quarter" idx="10"/>
          </p:nvPr>
        </p:nvSpPr>
        <p:spPr/>
        <p:txBody>
          <a:bodyPr/>
          <a:lstStyle/>
          <a:p>
            <a:fld id="{73814575-AD16-4FDA-A94A-443070790ADC}" type="slidenum">
              <a:rPr lang="en-US" smtClean="0"/>
              <a:t>7</a:t>
            </a:fld>
            <a:endParaRPr lang="en-US"/>
          </a:p>
        </p:txBody>
      </p:sp>
    </p:spTree>
    <p:extLst>
      <p:ext uri="{BB962C8B-B14F-4D97-AF65-F5344CB8AC3E}">
        <p14:creationId xmlns:p14="http://schemas.microsoft.com/office/powerpoint/2010/main" val="231048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48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en-US"/>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numero diapositiva 5"/>
          <p:cNvSpPr>
            <a:spLocks noGrp="1"/>
          </p:cNvSpPr>
          <p:nvPr>
            <p:ph type="sldNum" sz="quarter" idx="12"/>
          </p:nvPr>
        </p:nvSpPr>
        <p:spPr>
          <a:xfrm>
            <a:off x="7010400" y="6381328"/>
            <a:ext cx="2133600" cy="365125"/>
          </a:xfrm>
          <a:prstGeom prst="rect">
            <a:avLst/>
          </a:prstGeom>
        </p:spPr>
        <p:txBody>
          <a:bodyPr/>
          <a:lstStyle>
            <a:lvl1pPr algn="r" fontAlgn="auto">
              <a:spcBef>
                <a:spcPts val="0"/>
              </a:spcBef>
              <a:spcAft>
                <a:spcPts val="0"/>
              </a:spcAft>
              <a:defRPr>
                <a:latin typeface="+mn-lt"/>
              </a:defRPr>
            </a:lvl1pPr>
          </a:lstStyle>
          <a:p>
            <a:pPr>
              <a:defRPr/>
            </a:pPr>
            <a:fld id="{40D33D57-6BCE-4206-87CD-AE944B4543A1}"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66209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2ECA5CB-EF5E-554C-B976-811FA3471490}" type="datetimeFigureOut">
              <a:rPr lang="en-US" smtClean="0"/>
              <a:t>11/12/14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CE59A6A-4A3B-F642-B6D4-A00FDCC71038}" type="slidenum">
              <a:rPr lang="en-US" smtClean="0"/>
              <a:t>‹#›</a:t>
            </a:fld>
            <a:endParaRPr lang="en-US"/>
          </a:p>
        </p:txBody>
      </p:sp>
    </p:spTree>
    <p:extLst>
      <p:ext uri="{BB962C8B-B14F-4D97-AF65-F5344CB8AC3E}">
        <p14:creationId xmlns:p14="http://schemas.microsoft.com/office/powerpoint/2010/main" val="3026650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30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Riley.m.duren@jpl.nasa.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gacities.jpl.nasa.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12476" y="794801"/>
            <a:ext cx="9145016" cy="550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ts val="600"/>
              </a:spcAft>
            </a:pPr>
            <a:r>
              <a:rPr lang="en-US" sz="3200" b="1" dirty="0" smtClean="0">
                <a:solidFill>
                  <a:srgbClr val="000066"/>
                </a:solidFill>
                <a:cs typeface="Arial" panose="020B0604020202020204" pitchFamily="34" charset="0"/>
              </a:rPr>
              <a:t>Understanding User Needs for Carbon Monitoring Information</a:t>
            </a:r>
          </a:p>
          <a:p>
            <a:pPr algn="ctr" eaLnBrk="1" fontAlgn="base" hangingPunct="1">
              <a:spcBef>
                <a:spcPct val="0"/>
              </a:spcBef>
              <a:spcAft>
                <a:spcPts val="600"/>
              </a:spcAft>
            </a:pPr>
            <a:r>
              <a:rPr lang="en-US" dirty="0" smtClean="0">
                <a:solidFill>
                  <a:srgbClr val="000066"/>
                </a:solidFill>
                <a:cs typeface="Arial" panose="020B0604020202020204" pitchFamily="34" charset="0"/>
              </a:rPr>
              <a:t>Riley </a:t>
            </a:r>
            <a:r>
              <a:rPr lang="en-US" dirty="0" smtClean="0">
                <a:solidFill>
                  <a:srgbClr val="000066"/>
                </a:solidFill>
                <a:cs typeface="Arial" panose="020B0604020202020204" pitchFamily="34" charset="0"/>
              </a:rPr>
              <a:t>Duren</a:t>
            </a:r>
            <a:r>
              <a:rPr lang="en-US" baseline="30000" dirty="0" smtClean="0">
                <a:solidFill>
                  <a:srgbClr val="000066"/>
                </a:solidFill>
                <a:cs typeface="Arial" panose="020B0604020202020204" pitchFamily="34" charset="0"/>
              </a:rPr>
              <a:t>1</a:t>
            </a:r>
            <a:r>
              <a:rPr lang="en-US" dirty="0" smtClean="0">
                <a:solidFill>
                  <a:srgbClr val="000066"/>
                </a:solidFill>
                <a:cs typeface="Arial" panose="020B0604020202020204" pitchFamily="34" charset="0"/>
              </a:rPr>
              <a:t>, </a:t>
            </a:r>
            <a:r>
              <a:rPr lang="en-US" dirty="0" smtClean="0">
                <a:solidFill>
                  <a:srgbClr val="000066"/>
                </a:solidFill>
                <a:cs typeface="Arial" panose="020B0604020202020204" pitchFamily="34" charset="0"/>
              </a:rPr>
              <a:t>Molly Macauley</a:t>
            </a:r>
            <a:r>
              <a:rPr lang="en-US" baseline="30000" dirty="0" smtClean="0">
                <a:solidFill>
                  <a:srgbClr val="000066"/>
                </a:solidFill>
                <a:cs typeface="Arial" panose="020B0604020202020204" pitchFamily="34" charset="0"/>
              </a:rPr>
              <a:t>2</a:t>
            </a:r>
            <a:r>
              <a:rPr lang="en-US" dirty="0" smtClean="0">
                <a:solidFill>
                  <a:srgbClr val="000066"/>
                </a:solidFill>
                <a:cs typeface="Arial" panose="020B0604020202020204" pitchFamily="34" charset="0"/>
              </a:rPr>
              <a:t>, Kevin Gurney</a:t>
            </a:r>
            <a:r>
              <a:rPr lang="en-US" baseline="30000" dirty="0" smtClean="0">
                <a:solidFill>
                  <a:srgbClr val="000066"/>
                </a:solidFill>
                <a:cs typeface="Arial" panose="020B0604020202020204" pitchFamily="34" charset="0"/>
              </a:rPr>
              <a:t>3</a:t>
            </a:r>
            <a:r>
              <a:rPr lang="en-US" dirty="0" smtClean="0">
                <a:solidFill>
                  <a:srgbClr val="000066"/>
                </a:solidFill>
                <a:cs typeface="Arial" panose="020B0604020202020204" pitchFamily="34" charset="0"/>
              </a:rPr>
              <a:t>, </a:t>
            </a:r>
            <a:r>
              <a:rPr lang="en-US" dirty="0" err="1" smtClean="0">
                <a:solidFill>
                  <a:srgbClr val="000066"/>
                </a:solidFill>
                <a:cs typeface="Arial" panose="020B0604020202020204" pitchFamily="34" charset="0"/>
              </a:rPr>
              <a:t>Sassan</a:t>
            </a:r>
            <a:r>
              <a:rPr lang="en-US" dirty="0" smtClean="0">
                <a:solidFill>
                  <a:srgbClr val="000066"/>
                </a:solidFill>
                <a:cs typeface="Arial" panose="020B0604020202020204" pitchFamily="34" charset="0"/>
              </a:rPr>
              <a:t> Saatchi</a:t>
            </a:r>
            <a:r>
              <a:rPr lang="en-US" baseline="30000" dirty="0" smtClean="0">
                <a:solidFill>
                  <a:srgbClr val="000066"/>
                </a:solidFill>
                <a:cs typeface="Arial" panose="020B0604020202020204" pitchFamily="34" charset="0"/>
              </a:rPr>
              <a:t>1</a:t>
            </a:r>
            <a:r>
              <a:rPr lang="en-US" dirty="0" smtClean="0">
                <a:solidFill>
                  <a:srgbClr val="000066"/>
                </a:solidFill>
                <a:cs typeface="Arial" panose="020B0604020202020204" pitchFamily="34" charset="0"/>
              </a:rPr>
              <a:t>, Chris Woodall</a:t>
            </a:r>
            <a:r>
              <a:rPr lang="en-US" baseline="30000" dirty="0" smtClean="0">
                <a:solidFill>
                  <a:srgbClr val="000066"/>
                </a:solidFill>
                <a:cs typeface="Arial" panose="020B0604020202020204" pitchFamily="34" charset="0"/>
              </a:rPr>
              <a:t>4</a:t>
            </a:r>
            <a:r>
              <a:rPr lang="en-US" dirty="0" smtClean="0">
                <a:solidFill>
                  <a:srgbClr val="000066"/>
                </a:solidFill>
                <a:cs typeface="Arial" panose="020B0604020202020204" pitchFamily="34" charset="0"/>
              </a:rPr>
              <a:t>, </a:t>
            </a:r>
            <a:r>
              <a:rPr lang="en-US" dirty="0" err="1" smtClean="0">
                <a:solidFill>
                  <a:srgbClr val="000066"/>
                </a:solidFill>
                <a:cs typeface="Arial" panose="020B0604020202020204" pitchFamily="34" charset="0"/>
              </a:rPr>
              <a:t>Bogdan</a:t>
            </a:r>
            <a:r>
              <a:rPr lang="en-US" dirty="0" smtClean="0">
                <a:solidFill>
                  <a:srgbClr val="000066"/>
                </a:solidFill>
                <a:cs typeface="Arial" panose="020B0604020202020204" pitchFamily="34" charset="0"/>
              </a:rPr>
              <a:t> Oaida</a:t>
            </a:r>
            <a:r>
              <a:rPr lang="en-US" baseline="30000" dirty="0" smtClean="0">
                <a:solidFill>
                  <a:srgbClr val="000066"/>
                </a:solidFill>
                <a:cs typeface="Arial" panose="020B0604020202020204" pitchFamily="34" charset="0"/>
              </a:rPr>
              <a:t>1</a:t>
            </a:r>
            <a:r>
              <a:rPr lang="en-US" dirty="0" smtClean="0">
                <a:solidFill>
                  <a:srgbClr val="000066"/>
                </a:solidFill>
                <a:cs typeface="Arial" panose="020B0604020202020204" pitchFamily="34" charset="0"/>
              </a:rPr>
              <a:t>, David Reidmiller</a:t>
            </a:r>
            <a:r>
              <a:rPr lang="en-US" baseline="30000" dirty="0" smtClean="0">
                <a:solidFill>
                  <a:srgbClr val="000066"/>
                </a:solidFill>
                <a:cs typeface="Arial" panose="020B0604020202020204" pitchFamily="34" charset="0"/>
              </a:rPr>
              <a:t>5</a:t>
            </a:r>
            <a:r>
              <a:rPr lang="en-US" dirty="0" smtClean="0">
                <a:solidFill>
                  <a:srgbClr val="000066"/>
                </a:solidFill>
                <a:cs typeface="Arial" panose="020B0604020202020204" pitchFamily="34" charset="0"/>
              </a:rPr>
              <a:t>, Leif Hockstad</a:t>
            </a:r>
            <a:r>
              <a:rPr lang="en-US" baseline="30000" dirty="0" smtClean="0">
                <a:solidFill>
                  <a:srgbClr val="000066"/>
                </a:solidFill>
                <a:cs typeface="Arial" panose="020B0604020202020204" pitchFamily="34" charset="0"/>
              </a:rPr>
              <a:t>6</a:t>
            </a:r>
            <a:r>
              <a:rPr lang="en-US" dirty="0" smtClean="0">
                <a:solidFill>
                  <a:srgbClr val="000066"/>
                </a:solidFill>
                <a:cs typeface="Arial" panose="020B0604020202020204" pitchFamily="34" charset="0"/>
              </a:rPr>
              <a:t>, Melissa Weitz</a:t>
            </a:r>
            <a:r>
              <a:rPr lang="en-US" baseline="30000" dirty="0" smtClean="0">
                <a:solidFill>
                  <a:srgbClr val="000066"/>
                </a:solidFill>
                <a:cs typeface="Arial" panose="020B0604020202020204" pitchFamily="34" charset="0"/>
              </a:rPr>
              <a:t>6</a:t>
            </a:r>
            <a:r>
              <a:rPr lang="en-US" dirty="0" smtClean="0">
                <a:solidFill>
                  <a:srgbClr val="000066"/>
                </a:solidFill>
                <a:cs typeface="Arial" panose="020B0604020202020204" pitchFamily="34" charset="0"/>
              </a:rPr>
              <a:t>,</a:t>
            </a:r>
            <a:r>
              <a:rPr lang="en-US" baseline="30000" dirty="0" smtClean="0">
                <a:solidFill>
                  <a:srgbClr val="000066"/>
                </a:solidFill>
                <a:cs typeface="Arial" panose="020B0604020202020204" pitchFamily="34" charset="0"/>
              </a:rPr>
              <a:t> </a:t>
            </a:r>
            <a:r>
              <a:rPr lang="en-US" dirty="0" smtClean="0">
                <a:solidFill>
                  <a:srgbClr val="000066"/>
                </a:solidFill>
                <a:cs typeface="Arial" panose="020B0604020202020204" pitchFamily="34" charset="0"/>
              </a:rPr>
              <a:t>Bart Croes</a:t>
            </a:r>
            <a:r>
              <a:rPr lang="en-US" baseline="30000" dirty="0" smtClean="0">
                <a:solidFill>
                  <a:srgbClr val="000066"/>
                </a:solidFill>
                <a:cs typeface="Arial" panose="020B0604020202020204" pitchFamily="34" charset="0"/>
              </a:rPr>
              <a:t>7</a:t>
            </a:r>
            <a:r>
              <a:rPr lang="en-US" dirty="0" smtClean="0">
                <a:solidFill>
                  <a:srgbClr val="000066"/>
                </a:solidFill>
                <a:cs typeface="Arial" panose="020B0604020202020204" pitchFamily="34" charset="0"/>
              </a:rPr>
              <a:t>, Kate Larsen</a:t>
            </a:r>
            <a:r>
              <a:rPr lang="en-US" baseline="30000" dirty="0" smtClean="0">
                <a:solidFill>
                  <a:srgbClr val="000066"/>
                </a:solidFill>
                <a:cs typeface="Arial" panose="020B0604020202020204" pitchFamily="34" charset="0"/>
              </a:rPr>
              <a:t>8</a:t>
            </a:r>
            <a:r>
              <a:rPr lang="en-US" dirty="0">
                <a:solidFill>
                  <a:srgbClr val="000066"/>
                </a:solidFill>
                <a:cs typeface="Arial" panose="020B0604020202020204" pitchFamily="34" charset="0"/>
              </a:rPr>
              <a:t>, Dan Crichton</a:t>
            </a:r>
            <a:r>
              <a:rPr lang="en-US" baseline="30000" dirty="0">
                <a:solidFill>
                  <a:srgbClr val="000066"/>
                </a:solidFill>
                <a:cs typeface="Arial" panose="020B0604020202020204" pitchFamily="34" charset="0"/>
              </a:rPr>
              <a:t>1</a:t>
            </a:r>
            <a:r>
              <a:rPr lang="en-US" dirty="0">
                <a:solidFill>
                  <a:srgbClr val="000066"/>
                </a:solidFill>
                <a:cs typeface="Arial" panose="020B0604020202020204" pitchFamily="34" charset="0"/>
              </a:rPr>
              <a:t>, Roger Cooke</a:t>
            </a:r>
            <a:r>
              <a:rPr lang="en-US" baseline="30000" dirty="0">
                <a:solidFill>
                  <a:srgbClr val="000066"/>
                </a:solidFill>
                <a:cs typeface="Arial" panose="020B0604020202020204" pitchFamily="34" charset="0"/>
              </a:rPr>
              <a:t>2</a:t>
            </a:r>
            <a:r>
              <a:rPr lang="en-US" dirty="0">
                <a:solidFill>
                  <a:srgbClr val="000066"/>
                </a:solidFill>
                <a:cs typeface="Arial" panose="020B0604020202020204" pitchFamily="34" charset="0"/>
              </a:rPr>
              <a:t>, </a:t>
            </a:r>
            <a:r>
              <a:rPr lang="en-US" dirty="0" err="1" smtClean="0">
                <a:solidFill>
                  <a:srgbClr val="000066"/>
                </a:solidFill>
                <a:cs typeface="Arial" panose="020B0604020202020204" pitchFamily="34" charset="0"/>
              </a:rPr>
              <a:t>Elke</a:t>
            </a:r>
            <a:r>
              <a:rPr lang="en-US" dirty="0" smtClean="0">
                <a:solidFill>
                  <a:srgbClr val="000066"/>
                </a:solidFill>
                <a:cs typeface="Arial" panose="020B0604020202020204" pitchFamily="34" charset="0"/>
              </a:rPr>
              <a:t> Hodson</a:t>
            </a:r>
            <a:r>
              <a:rPr lang="en-US" baseline="30000" dirty="0" smtClean="0">
                <a:solidFill>
                  <a:srgbClr val="000066"/>
                </a:solidFill>
                <a:cs typeface="Arial" panose="020B0604020202020204" pitchFamily="34" charset="0"/>
              </a:rPr>
              <a:t>9</a:t>
            </a:r>
            <a:r>
              <a:rPr lang="en-US" dirty="0" smtClean="0">
                <a:solidFill>
                  <a:srgbClr val="000066"/>
                </a:solidFill>
                <a:cs typeface="Arial" panose="020B0604020202020204" pitchFamily="34" charset="0"/>
              </a:rPr>
              <a:t>, </a:t>
            </a:r>
            <a:r>
              <a:rPr lang="en-US" dirty="0" err="1" smtClean="0">
                <a:solidFill>
                  <a:srgbClr val="000066"/>
                </a:solidFill>
                <a:cs typeface="Arial" panose="020B0604020202020204" pitchFamily="34" charset="0"/>
              </a:rPr>
              <a:t>Yanna</a:t>
            </a:r>
            <a:r>
              <a:rPr lang="en-US" dirty="0" smtClean="0">
                <a:solidFill>
                  <a:srgbClr val="000066"/>
                </a:solidFill>
                <a:cs typeface="Arial" panose="020B0604020202020204" pitchFamily="34" charset="0"/>
              </a:rPr>
              <a:t> Antypas</a:t>
            </a:r>
            <a:r>
              <a:rPr lang="en-US" baseline="30000" dirty="0" smtClean="0">
                <a:solidFill>
                  <a:srgbClr val="000066"/>
                </a:solidFill>
                <a:cs typeface="Arial" panose="020B0604020202020204" pitchFamily="34" charset="0"/>
              </a:rPr>
              <a:t>10</a:t>
            </a:r>
            <a:r>
              <a:rPr lang="en-US" dirty="0" smtClean="0">
                <a:solidFill>
                  <a:srgbClr val="000066"/>
                </a:solidFill>
                <a:cs typeface="Arial" panose="020B0604020202020204" pitchFamily="34" charset="0"/>
              </a:rPr>
              <a:t>,</a:t>
            </a:r>
            <a:r>
              <a:rPr lang="en-US" baseline="30000" dirty="0" smtClean="0">
                <a:solidFill>
                  <a:srgbClr val="000066"/>
                </a:solidFill>
                <a:cs typeface="Arial" panose="020B0604020202020204" pitchFamily="34" charset="0"/>
              </a:rPr>
              <a:t> </a:t>
            </a:r>
            <a:r>
              <a:rPr lang="en-US" dirty="0" err="1" smtClean="0">
                <a:solidFill>
                  <a:srgbClr val="000066"/>
                </a:solidFill>
                <a:cs typeface="Arial" panose="020B0604020202020204" pitchFamily="34" charset="0"/>
              </a:rPr>
              <a:t>Tris</a:t>
            </a:r>
            <a:r>
              <a:rPr lang="en-US" dirty="0" smtClean="0">
                <a:solidFill>
                  <a:srgbClr val="000066"/>
                </a:solidFill>
                <a:cs typeface="Arial" panose="020B0604020202020204" pitchFamily="34" charset="0"/>
              </a:rPr>
              <a:t> Wes</a:t>
            </a:r>
            <a:r>
              <a:rPr lang="en-US" sz="1600" dirty="0" smtClean="0">
                <a:solidFill>
                  <a:srgbClr val="000066"/>
                </a:solidFill>
                <a:cs typeface="Arial" panose="020B0604020202020204" pitchFamily="34" charset="0"/>
              </a:rPr>
              <a:t>t</a:t>
            </a:r>
            <a:r>
              <a:rPr lang="en-US" sz="1600" baseline="30000" dirty="0" smtClean="0">
                <a:solidFill>
                  <a:srgbClr val="000066"/>
                </a:solidFill>
                <a:cs typeface="Arial" panose="020B0604020202020204" pitchFamily="34" charset="0"/>
              </a:rPr>
              <a:t>11</a:t>
            </a:r>
            <a:r>
              <a:rPr lang="en-US" sz="1600" dirty="0" smtClean="0">
                <a:solidFill>
                  <a:srgbClr val="000066"/>
                </a:solidFill>
                <a:cs typeface="Arial" panose="020B0604020202020204" pitchFamily="34" charset="0"/>
              </a:rPr>
              <a:t> </a:t>
            </a:r>
            <a:endParaRPr lang="en-US" sz="1600" i="1" baseline="30000" dirty="0" smtClean="0">
              <a:solidFill>
                <a:srgbClr val="000066"/>
              </a:solidFill>
              <a:cs typeface="Arial" panose="020B0604020202020204" pitchFamily="34" charset="0"/>
            </a:endParaRPr>
          </a:p>
          <a:p>
            <a:pPr algn="ctr" eaLnBrk="1" fontAlgn="base" hangingPunct="1">
              <a:spcBef>
                <a:spcPct val="0"/>
              </a:spcBef>
              <a:spcAft>
                <a:spcPct val="0"/>
              </a:spcAft>
            </a:pPr>
            <a:r>
              <a:rPr lang="en-US" sz="1600" dirty="0" smtClean="0">
                <a:solidFill>
                  <a:prstClr val="black"/>
                </a:solidFill>
                <a:cs typeface="Arial" panose="020B0604020202020204" pitchFamily="34" charset="0"/>
                <a:hlinkClick r:id="rId2"/>
              </a:rPr>
              <a:t>Riley.m.duren@jpl.nasa.gov</a:t>
            </a:r>
            <a:endParaRPr lang="en-US" sz="1600" dirty="0" smtClean="0">
              <a:solidFill>
                <a:prstClr val="black"/>
              </a:solidFill>
              <a:cs typeface="Arial" panose="020B0604020202020204" pitchFamily="34" charset="0"/>
            </a:endParaRPr>
          </a:p>
          <a:p>
            <a:pPr algn="ctr" eaLnBrk="1" fontAlgn="base" hangingPunct="1">
              <a:spcBef>
                <a:spcPct val="0"/>
              </a:spcBef>
              <a:spcAft>
                <a:spcPct val="0"/>
              </a:spcAft>
            </a:pPr>
            <a:endParaRPr lang="en-US" b="1" dirty="0">
              <a:solidFill>
                <a:prstClr val="black"/>
              </a:solidFill>
              <a:cs typeface="Arial" panose="020B0604020202020204" pitchFamily="34" charset="0"/>
            </a:endParaRP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1</a:t>
            </a:r>
            <a:r>
              <a:rPr lang="en-US" sz="1400" dirty="0" smtClean="0">
                <a:solidFill>
                  <a:prstClr val="black"/>
                </a:solidFill>
                <a:cs typeface="Arial" panose="020B0604020202020204" pitchFamily="34" charset="0"/>
              </a:rPr>
              <a:t>Jet Propulsion Laboratory</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2</a:t>
            </a:r>
            <a:r>
              <a:rPr lang="en-US" sz="1400" dirty="0" smtClean="0">
                <a:solidFill>
                  <a:prstClr val="black"/>
                </a:solidFill>
                <a:cs typeface="Arial" panose="020B0604020202020204" pitchFamily="34" charset="0"/>
              </a:rPr>
              <a:t> Resources For the Future</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3</a:t>
            </a:r>
            <a:r>
              <a:rPr lang="en-US" sz="1400" dirty="0" smtClean="0">
                <a:solidFill>
                  <a:prstClr val="black"/>
                </a:solidFill>
                <a:cs typeface="Arial" panose="020B0604020202020204" pitchFamily="34" charset="0"/>
              </a:rPr>
              <a:t>Arizona State University</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4</a:t>
            </a:r>
            <a:r>
              <a:rPr lang="en-US" sz="1400" dirty="0" smtClean="0">
                <a:solidFill>
                  <a:prstClr val="black"/>
                </a:solidFill>
                <a:cs typeface="Arial" panose="020B0604020202020204" pitchFamily="34" charset="0"/>
              </a:rPr>
              <a:t>US Forest Service</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5</a:t>
            </a:r>
            <a:r>
              <a:rPr lang="en-US" sz="1400" dirty="0" smtClean="0">
                <a:solidFill>
                  <a:prstClr val="black"/>
                </a:solidFill>
                <a:cs typeface="Arial" panose="020B0604020202020204" pitchFamily="34" charset="0"/>
              </a:rPr>
              <a:t>US State Department</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6</a:t>
            </a:r>
            <a:r>
              <a:rPr lang="en-US" sz="1400" dirty="0" smtClean="0">
                <a:solidFill>
                  <a:prstClr val="black"/>
                </a:solidFill>
                <a:cs typeface="Arial" panose="020B0604020202020204" pitchFamily="34" charset="0"/>
              </a:rPr>
              <a:t>US Environmental Protection Agency</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7</a:t>
            </a:r>
            <a:r>
              <a:rPr lang="en-US" sz="1400" dirty="0" smtClean="0">
                <a:solidFill>
                  <a:prstClr val="black"/>
                </a:solidFill>
                <a:cs typeface="Arial" panose="020B0604020202020204" pitchFamily="34" charset="0"/>
              </a:rPr>
              <a:t>California Air Resources Board</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8</a:t>
            </a:r>
            <a:r>
              <a:rPr lang="en-US" sz="1400" dirty="0" smtClean="0">
                <a:solidFill>
                  <a:prstClr val="black"/>
                </a:solidFill>
                <a:cs typeface="Arial" panose="020B0604020202020204" pitchFamily="34" charset="0"/>
              </a:rPr>
              <a:t>Rhodium Group</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9</a:t>
            </a:r>
            <a:r>
              <a:rPr lang="en-US" sz="1400" dirty="0" smtClean="0">
                <a:solidFill>
                  <a:prstClr val="black"/>
                </a:solidFill>
                <a:cs typeface="Arial" panose="020B0604020202020204" pitchFamily="34" charset="0"/>
              </a:rPr>
              <a:t>DOE Energy Policy and Systems Analysis</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10</a:t>
            </a:r>
            <a:r>
              <a:rPr lang="en-US" sz="1400" dirty="0" smtClean="0">
                <a:solidFill>
                  <a:prstClr val="black"/>
                </a:solidFill>
                <a:cs typeface="Arial" panose="020B0604020202020204" pitchFamily="34" charset="0"/>
              </a:rPr>
              <a:t>DOE Energy Information Administration</a:t>
            </a:r>
          </a:p>
          <a:p>
            <a:pPr algn="ctr" eaLnBrk="1" fontAlgn="base" hangingPunct="1">
              <a:spcBef>
                <a:spcPct val="0"/>
              </a:spcBef>
              <a:spcAft>
                <a:spcPct val="0"/>
              </a:spcAft>
            </a:pPr>
            <a:r>
              <a:rPr lang="en-US" sz="1400" baseline="30000" dirty="0" smtClean="0">
                <a:solidFill>
                  <a:prstClr val="black"/>
                </a:solidFill>
                <a:cs typeface="Arial" panose="020B0604020202020204" pitchFamily="34" charset="0"/>
              </a:rPr>
              <a:t>11</a:t>
            </a:r>
            <a:r>
              <a:rPr lang="en-US" sz="1400" dirty="0" smtClean="0">
                <a:solidFill>
                  <a:prstClr val="black"/>
                </a:solidFill>
                <a:cs typeface="Arial" panose="020B0604020202020204" pitchFamily="34" charset="0"/>
              </a:rPr>
              <a:t>White </a:t>
            </a:r>
            <a:r>
              <a:rPr lang="en-US" sz="1400" dirty="0">
                <a:solidFill>
                  <a:prstClr val="black"/>
                </a:solidFill>
                <a:cs typeface="Arial" panose="020B0604020202020204" pitchFamily="34" charset="0"/>
              </a:rPr>
              <a:t>House Council on Environmental Quality</a:t>
            </a:r>
          </a:p>
          <a:p>
            <a:pPr algn="ctr" eaLnBrk="1" fontAlgn="base" hangingPunct="1">
              <a:spcBef>
                <a:spcPct val="0"/>
              </a:spcBef>
              <a:spcAft>
                <a:spcPct val="0"/>
              </a:spcAft>
            </a:pPr>
            <a:endParaRPr lang="en-US" sz="1600" dirty="0" smtClean="0">
              <a:solidFill>
                <a:prstClr val="black"/>
              </a:solidFill>
              <a:cs typeface="Arial" panose="020B0604020202020204" pitchFamily="34" charset="0"/>
            </a:endParaRPr>
          </a:p>
          <a:p>
            <a:pPr algn="ctr" eaLnBrk="1" fontAlgn="base" hangingPunct="1">
              <a:spcBef>
                <a:spcPct val="0"/>
              </a:spcBef>
              <a:spcAft>
                <a:spcPct val="0"/>
              </a:spcAft>
            </a:pPr>
            <a:endParaRPr lang="en-US" sz="2000" dirty="0">
              <a:solidFill>
                <a:prstClr val="black"/>
              </a:solidFill>
              <a:cs typeface="Arial" panose="020B0604020202020204" pitchFamily="34" charset="0"/>
            </a:endParaRPr>
          </a:p>
        </p:txBody>
      </p:sp>
      <p:sp>
        <p:nvSpPr>
          <p:cNvPr id="3" name="Rectangle 2"/>
          <p:cNvSpPr/>
          <p:nvPr/>
        </p:nvSpPr>
        <p:spPr>
          <a:xfrm>
            <a:off x="-36512" y="6093296"/>
            <a:ext cx="9180512" cy="50405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FFFF00"/>
              </a:solidFill>
            </a:endParaRPr>
          </a:p>
        </p:txBody>
      </p:sp>
      <p:sp>
        <p:nvSpPr>
          <p:cNvPr id="4" name="Rectangle 3"/>
          <p:cNvSpPr/>
          <p:nvPr/>
        </p:nvSpPr>
        <p:spPr>
          <a:xfrm>
            <a:off x="31576" y="6197822"/>
            <a:ext cx="9144000" cy="307777"/>
          </a:xfrm>
          <a:prstGeom prst="rect">
            <a:avLst/>
          </a:prstGeom>
        </p:spPr>
        <p:txBody>
          <a:bodyPr wrap="square">
            <a:spAutoFit/>
          </a:bodyPr>
          <a:lstStyle/>
          <a:p>
            <a:r>
              <a:rPr lang="en-US" sz="1400" dirty="0" smtClean="0">
                <a:solidFill>
                  <a:srgbClr val="FFFF00"/>
                </a:solidFill>
              </a:rPr>
              <a:t>(State/Province) Are </a:t>
            </a:r>
            <a:r>
              <a:rPr lang="en-US" sz="1400" dirty="0">
                <a:solidFill>
                  <a:srgbClr val="FFFF00"/>
                </a:solidFill>
              </a:rPr>
              <a:t>the MRV systems of other sub-national carbon markets sufficiently robust for us to link to our market? </a:t>
            </a:r>
          </a:p>
        </p:txBody>
      </p:sp>
      <p:sp>
        <p:nvSpPr>
          <p:cNvPr id="5" name="Rectangle 4"/>
          <p:cNvSpPr/>
          <p:nvPr/>
        </p:nvSpPr>
        <p:spPr>
          <a:xfrm>
            <a:off x="-11336" y="6217567"/>
            <a:ext cx="9144000" cy="307777"/>
          </a:xfrm>
          <a:prstGeom prst="rect">
            <a:avLst/>
          </a:prstGeom>
        </p:spPr>
        <p:txBody>
          <a:bodyPr wrap="square">
            <a:spAutoFit/>
          </a:bodyPr>
          <a:lstStyle/>
          <a:p>
            <a:r>
              <a:rPr lang="en-US" sz="1400" dirty="0">
                <a:solidFill>
                  <a:srgbClr val="FFFF00"/>
                </a:solidFill>
              </a:rPr>
              <a:t>Should we use facility-level verification or basin-level validation to track fugitive CH4 emission from natural gas production? </a:t>
            </a:r>
          </a:p>
        </p:txBody>
      </p:sp>
      <p:sp>
        <p:nvSpPr>
          <p:cNvPr id="6" name="Rectangle 5"/>
          <p:cNvSpPr/>
          <p:nvPr/>
        </p:nvSpPr>
        <p:spPr>
          <a:xfrm>
            <a:off x="-108520" y="6197822"/>
            <a:ext cx="9577064" cy="307777"/>
          </a:xfrm>
          <a:prstGeom prst="rect">
            <a:avLst/>
          </a:prstGeom>
        </p:spPr>
        <p:txBody>
          <a:bodyPr wrap="square">
            <a:spAutoFit/>
          </a:bodyPr>
          <a:lstStyle/>
          <a:p>
            <a:r>
              <a:rPr lang="en-US" sz="1400" dirty="0" smtClean="0">
                <a:solidFill>
                  <a:srgbClr val="FFFF00"/>
                </a:solidFill>
              </a:rPr>
              <a:t>How do we diagnose and reconcile reported discrepancies between top-down &amp; bottom-up emission estimates for sector X?</a:t>
            </a:r>
            <a:endParaRPr lang="en-US" sz="1400" dirty="0">
              <a:solidFill>
                <a:srgbClr val="FFFF00"/>
              </a:solidFill>
            </a:endParaRPr>
          </a:p>
        </p:txBody>
      </p:sp>
      <p:sp>
        <p:nvSpPr>
          <p:cNvPr id="7" name="Rectangle 6"/>
          <p:cNvSpPr/>
          <p:nvPr/>
        </p:nvSpPr>
        <p:spPr>
          <a:xfrm>
            <a:off x="107504" y="6165304"/>
            <a:ext cx="9144000" cy="307777"/>
          </a:xfrm>
          <a:prstGeom prst="rect">
            <a:avLst/>
          </a:prstGeom>
        </p:spPr>
        <p:txBody>
          <a:bodyPr wrap="square">
            <a:spAutoFit/>
          </a:bodyPr>
          <a:lstStyle/>
          <a:p>
            <a:r>
              <a:rPr lang="en-US" sz="1400" dirty="0">
                <a:solidFill>
                  <a:srgbClr val="FFFF00"/>
                </a:solidFill>
              </a:rPr>
              <a:t>Under the UNFCCC and carbon fund, what’s a reasonable level of uncertainty at a national scale? </a:t>
            </a:r>
          </a:p>
        </p:txBody>
      </p:sp>
      <p:sp>
        <p:nvSpPr>
          <p:cNvPr id="8" name="Rectangle 7"/>
          <p:cNvSpPr/>
          <p:nvPr/>
        </p:nvSpPr>
        <p:spPr>
          <a:xfrm>
            <a:off x="0" y="6217567"/>
            <a:ext cx="9144000" cy="307777"/>
          </a:xfrm>
          <a:prstGeom prst="rect">
            <a:avLst/>
          </a:prstGeom>
        </p:spPr>
        <p:txBody>
          <a:bodyPr wrap="square">
            <a:spAutoFit/>
          </a:bodyPr>
          <a:lstStyle/>
          <a:p>
            <a:r>
              <a:rPr lang="en-US" sz="1400" dirty="0">
                <a:solidFill>
                  <a:srgbClr val="FFFF00"/>
                </a:solidFill>
              </a:rPr>
              <a:t>What’s the cost per level of uncertainty associated with </a:t>
            </a:r>
            <a:r>
              <a:rPr lang="en-US" sz="1400" dirty="0" smtClean="0">
                <a:solidFill>
                  <a:srgbClr val="FFFF00"/>
                </a:solidFill>
              </a:rPr>
              <a:t>forest monitoring </a:t>
            </a:r>
            <a:r>
              <a:rPr lang="en-US" sz="1400" dirty="0">
                <a:solidFill>
                  <a:srgbClr val="FFFF00"/>
                </a:solidFill>
              </a:rPr>
              <a:t>systems?</a:t>
            </a:r>
          </a:p>
        </p:txBody>
      </p:sp>
      <p:sp>
        <p:nvSpPr>
          <p:cNvPr id="9" name="Rectangle 8"/>
          <p:cNvSpPr/>
          <p:nvPr/>
        </p:nvSpPr>
        <p:spPr>
          <a:xfrm>
            <a:off x="23446" y="6217567"/>
            <a:ext cx="9144000" cy="307777"/>
          </a:xfrm>
          <a:prstGeom prst="rect">
            <a:avLst/>
          </a:prstGeom>
        </p:spPr>
        <p:txBody>
          <a:bodyPr wrap="square">
            <a:spAutoFit/>
          </a:bodyPr>
          <a:lstStyle/>
          <a:p>
            <a:r>
              <a:rPr lang="en-US" sz="1400" dirty="0">
                <a:solidFill>
                  <a:srgbClr val="FFFF00"/>
                </a:solidFill>
              </a:rPr>
              <a:t>Is it possible to measure forest degradation at the national </a:t>
            </a:r>
            <a:r>
              <a:rPr lang="en-US" sz="1400" dirty="0" smtClean="0">
                <a:solidFill>
                  <a:srgbClr val="FFFF00"/>
                </a:solidFill>
              </a:rPr>
              <a:t>scale </a:t>
            </a:r>
            <a:r>
              <a:rPr lang="en-US" sz="1400" dirty="0">
                <a:solidFill>
                  <a:srgbClr val="FFFF00"/>
                </a:solidFill>
              </a:rPr>
              <a:t>with latencies &lt; </a:t>
            </a:r>
            <a:r>
              <a:rPr lang="en-US" sz="1400" dirty="0" smtClean="0">
                <a:solidFill>
                  <a:srgbClr val="FFFF00"/>
                </a:solidFill>
              </a:rPr>
              <a:t>2 </a:t>
            </a:r>
            <a:r>
              <a:rPr lang="en-US" sz="1400" dirty="0">
                <a:solidFill>
                  <a:srgbClr val="FFFF00"/>
                </a:solidFill>
              </a:rPr>
              <a:t>years - and at what cost? </a:t>
            </a:r>
          </a:p>
        </p:txBody>
      </p:sp>
      <p:sp>
        <p:nvSpPr>
          <p:cNvPr id="10" name="Rectangle 9"/>
          <p:cNvSpPr/>
          <p:nvPr/>
        </p:nvSpPr>
        <p:spPr>
          <a:xfrm>
            <a:off x="-1040" y="6217567"/>
            <a:ext cx="9144000" cy="307777"/>
          </a:xfrm>
          <a:prstGeom prst="rect">
            <a:avLst/>
          </a:prstGeom>
        </p:spPr>
        <p:txBody>
          <a:bodyPr wrap="square">
            <a:spAutoFit/>
          </a:bodyPr>
          <a:lstStyle/>
          <a:p>
            <a:r>
              <a:rPr lang="en-US" sz="1400" dirty="0">
                <a:solidFill>
                  <a:srgbClr val="FFFF00"/>
                </a:solidFill>
              </a:rPr>
              <a:t>What emission factors should we assign to biodiesel from palm oil? Coastal wetlands? </a:t>
            </a:r>
          </a:p>
        </p:txBody>
      </p:sp>
      <p:sp>
        <p:nvSpPr>
          <p:cNvPr id="11" name="Rectangle 10"/>
          <p:cNvSpPr/>
          <p:nvPr/>
        </p:nvSpPr>
        <p:spPr>
          <a:xfrm>
            <a:off x="27390" y="6217567"/>
            <a:ext cx="9144000" cy="307777"/>
          </a:xfrm>
          <a:prstGeom prst="rect">
            <a:avLst/>
          </a:prstGeom>
        </p:spPr>
        <p:txBody>
          <a:bodyPr wrap="square">
            <a:spAutoFit/>
          </a:bodyPr>
          <a:lstStyle/>
          <a:p>
            <a:r>
              <a:rPr lang="en-US" sz="1400" dirty="0">
                <a:solidFill>
                  <a:srgbClr val="FFFF00"/>
                </a:solidFill>
              </a:rPr>
              <a:t>Are </a:t>
            </a:r>
            <a:r>
              <a:rPr lang="en-US" sz="1400" dirty="0" err="1">
                <a:solidFill>
                  <a:srgbClr val="FFFF00"/>
                </a:solidFill>
              </a:rPr>
              <a:t>fracking</a:t>
            </a:r>
            <a:r>
              <a:rPr lang="en-US" sz="1400" dirty="0">
                <a:solidFill>
                  <a:srgbClr val="FFFF00"/>
                </a:solidFill>
              </a:rPr>
              <a:t> regulations having the intended impact on fugitive CH4 emissions at the scale of major shale basins? </a:t>
            </a:r>
          </a:p>
        </p:txBody>
      </p:sp>
      <p:sp>
        <p:nvSpPr>
          <p:cNvPr id="12" name="Rectangle 11"/>
          <p:cNvSpPr/>
          <p:nvPr/>
        </p:nvSpPr>
        <p:spPr>
          <a:xfrm>
            <a:off x="0" y="6217567"/>
            <a:ext cx="9144000" cy="307777"/>
          </a:xfrm>
          <a:prstGeom prst="rect">
            <a:avLst/>
          </a:prstGeom>
        </p:spPr>
        <p:txBody>
          <a:bodyPr wrap="square">
            <a:spAutoFit/>
          </a:bodyPr>
          <a:lstStyle/>
          <a:p>
            <a:r>
              <a:rPr lang="en-US" sz="1400" dirty="0">
                <a:solidFill>
                  <a:srgbClr val="FFFF00"/>
                </a:solidFill>
              </a:rPr>
              <a:t>Will </a:t>
            </a:r>
            <a:r>
              <a:rPr lang="en-US" sz="1400" dirty="0" smtClean="0">
                <a:solidFill>
                  <a:srgbClr val="FFFF00"/>
                </a:solidFill>
              </a:rPr>
              <a:t>(country-A) land </a:t>
            </a:r>
            <a:r>
              <a:rPr lang="en-US" sz="1400" dirty="0">
                <a:solidFill>
                  <a:srgbClr val="FFFF00"/>
                </a:solidFill>
              </a:rPr>
              <a:t>sink remain a sink beyond 2020? </a:t>
            </a:r>
          </a:p>
        </p:txBody>
      </p:sp>
      <p:sp>
        <p:nvSpPr>
          <p:cNvPr id="13" name="Rectangle 12"/>
          <p:cNvSpPr/>
          <p:nvPr/>
        </p:nvSpPr>
        <p:spPr>
          <a:xfrm>
            <a:off x="-33826" y="6217567"/>
            <a:ext cx="9144000" cy="307777"/>
          </a:xfrm>
          <a:prstGeom prst="rect">
            <a:avLst/>
          </a:prstGeom>
        </p:spPr>
        <p:txBody>
          <a:bodyPr wrap="square">
            <a:spAutoFit/>
          </a:bodyPr>
          <a:lstStyle/>
          <a:p>
            <a:r>
              <a:rPr lang="en-US" sz="1400" dirty="0" smtClean="0">
                <a:solidFill>
                  <a:srgbClr val="FFFF00"/>
                </a:solidFill>
              </a:rPr>
              <a:t>Should we include LULUCF fluxes in our upcoming stabilization commitment given current uncertainties in the trend? </a:t>
            </a:r>
            <a:endParaRPr lang="en-US" sz="1400" dirty="0">
              <a:solidFill>
                <a:srgbClr val="FFFF00"/>
              </a:solidFill>
            </a:endParaRPr>
          </a:p>
        </p:txBody>
      </p:sp>
      <p:sp>
        <p:nvSpPr>
          <p:cNvPr id="14" name="Rectangle 13"/>
          <p:cNvSpPr/>
          <p:nvPr/>
        </p:nvSpPr>
        <p:spPr>
          <a:xfrm>
            <a:off x="0" y="6217567"/>
            <a:ext cx="9144000" cy="307777"/>
          </a:xfrm>
          <a:prstGeom prst="rect">
            <a:avLst/>
          </a:prstGeom>
        </p:spPr>
        <p:txBody>
          <a:bodyPr wrap="square">
            <a:spAutoFit/>
          </a:bodyPr>
          <a:lstStyle/>
          <a:p>
            <a:r>
              <a:rPr lang="en-US" sz="1400" dirty="0">
                <a:solidFill>
                  <a:srgbClr val="FFFF00"/>
                </a:solidFill>
              </a:rPr>
              <a:t>How do I (mayor) convince my electorate that the city’s climate plan </a:t>
            </a:r>
            <a:r>
              <a:rPr lang="en-US" sz="1400" dirty="0" smtClean="0">
                <a:solidFill>
                  <a:srgbClr val="FFFF00"/>
                </a:solidFill>
              </a:rPr>
              <a:t>is working and is </a:t>
            </a:r>
            <a:r>
              <a:rPr lang="en-US" sz="1400" dirty="0">
                <a:solidFill>
                  <a:srgbClr val="FFFF00"/>
                </a:solidFill>
              </a:rPr>
              <a:t>worth the cost?</a:t>
            </a:r>
          </a:p>
        </p:txBody>
      </p:sp>
      <p:sp>
        <p:nvSpPr>
          <p:cNvPr id="15" name="Rectangle 14"/>
          <p:cNvSpPr/>
          <p:nvPr/>
        </p:nvSpPr>
        <p:spPr>
          <a:xfrm>
            <a:off x="-108520" y="6217567"/>
            <a:ext cx="9144000" cy="307777"/>
          </a:xfrm>
          <a:prstGeom prst="rect">
            <a:avLst/>
          </a:prstGeom>
        </p:spPr>
        <p:txBody>
          <a:bodyPr wrap="square">
            <a:spAutoFit/>
          </a:bodyPr>
          <a:lstStyle/>
          <a:p>
            <a:r>
              <a:rPr lang="en-US" sz="1400" dirty="0">
                <a:solidFill>
                  <a:srgbClr val="FFFF00"/>
                </a:solidFill>
              </a:rPr>
              <a:t>What’s the true magnitude of carbon losses from </a:t>
            </a:r>
            <a:r>
              <a:rPr lang="en-US" sz="1400" dirty="0" err="1">
                <a:solidFill>
                  <a:srgbClr val="FFFF00"/>
                </a:solidFill>
              </a:rPr>
              <a:t>peatland</a:t>
            </a:r>
            <a:r>
              <a:rPr lang="en-US" sz="1400" dirty="0">
                <a:solidFill>
                  <a:srgbClr val="FFFF00"/>
                </a:solidFill>
              </a:rPr>
              <a:t> draining in Indonesia and Malaysia? </a:t>
            </a:r>
          </a:p>
        </p:txBody>
      </p:sp>
      <p:sp>
        <p:nvSpPr>
          <p:cNvPr id="16" name="Rectangle 15"/>
          <p:cNvSpPr/>
          <p:nvPr/>
        </p:nvSpPr>
        <p:spPr>
          <a:xfrm>
            <a:off x="-108520" y="6217567"/>
            <a:ext cx="9144000" cy="307777"/>
          </a:xfrm>
          <a:prstGeom prst="rect">
            <a:avLst/>
          </a:prstGeom>
        </p:spPr>
        <p:txBody>
          <a:bodyPr wrap="square">
            <a:spAutoFit/>
          </a:bodyPr>
          <a:lstStyle/>
          <a:p>
            <a:r>
              <a:rPr lang="en-US" sz="1400" dirty="0">
                <a:solidFill>
                  <a:srgbClr val="FFFF00"/>
                </a:solidFill>
              </a:rPr>
              <a:t>What’s the potential for future inclusion of blue carbon in </a:t>
            </a:r>
            <a:r>
              <a:rPr lang="en-US" sz="1400" dirty="0" smtClean="0">
                <a:solidFill>
                  <a:srgbClr val="FFFF00"/>
                </a:solidFill>
              </a:rPr>
              <a:t>national GHG inventories?  </a:t>
            </a:r>
            <a:endParaRPr lang="en-US" sz="1400" dirty="0">
              <a:solidFill>
                <a:srgbClr val="FFFF00"/>
              </a:solidFill>
            </a:endParaRPr>
          </a:p>
        </p:txBody>
      </p:sp>
      <p:sp>
        <p:nvSpPr>
          <p:cNvPr id="17" name="Rectangle 16"/>
          <p:cNvSpPr/>
          <p:nvPr/>
        </p:nvSpPr>
        <p:spPr>
          <a:xfrm>
            <a:off x="0" y="6197822"/>
            <a:ext cx="9144000" cy="307777"/>
          </a:xfrm>
          <a:prstGeom prst="rect">
            <a:avLst/>
          </a:prstGeom>
        </p:spPr>
        <p:txBody>
          <a:bodyPr wrap="square">
            <a:spAutoFit/>
          </a:bodyPr>
          <a:lstStyle/>
          <a:p>
            <a:r>
              <a:rPr lang="en-US" sz="1400" dirty="0" smtClean="0">
                <a:solidFill>
                  <a:srgbClr val="FFFF00"/>
                </a:solidFill>
              </a:rPr>
              <a:t>Can we separate with confidence the sectors/processes driving changes in CH4 budgets at regional to national scales?</a:t>
            </a:r>
            <a:endParaRPr lang="en-US" sz="1400" dirty="0">
              <a:solidFill>
                <a:srgbClr val="FFFF00"/>
              </a:solidFill>
            </a:endParaRPr>
          </a:p>
        </p:txBody>
      </p:sp>
      <p:sp>
        <p:nvSpPr>
          <p:cNvPr id="18" name="Rectangle 17"/>
          <p:cNvSpPr/>
          <p:nvPr/>
        </p:nvSpPr>
        <p:spPr>
          <a:xfrm>
            <a:off x="-108520" y="6217567"/>
            <a:ext cx="9144000" cy="307777"/>
          </a:xfrm>
          <a:prstGeom prst="rect">
            <a:avLst/>
          </a:prstGeom>
        </p:spPr>
        <p:txBody>
          <a:bodyPr wrap="square">
            <a:spAutoFit/>
          </a:bodyPr>
          <a:lstStyle/>
          <a:p>
            <a:r>
              <a:rPr lang="en-US" sz="1400" dirty="0" smtClean="0">
                <a:solidFill>
                  <a:srgbClr val="FFFF00"/>
                </a:solidFill>
              </a:rPr>
              <a:t>What are the carbon-cycle impacts (desired and unintended) of approved or rogue </a:t>
            </a:r>
            <a:r>
              <a:rPr lang="en-US" sz="1400" dirty="0" err="1" smtClean="0">
                <a:solidFill>
                  <a:srgbClr val="FFFF00"/>
                </a:solidFill>
              </a:rPr>
              <a:t>geoengineering</a:t>
            </a:r>
            <a:r>
              <a:rPr lang="en-US" sz="1400" dirty="0" smtClean="0">
                <a:solidFill>
                  <a:srgbClr val="FFFF00"/>
                </a:solidFill>
              </a:rPr>
              <a:t> field-experiments? </a:t>
            </a:r>
            <a:endParaRPr lang="en-US" sz="1400" dirty="0">
              <a:solidFill>
                <a:srgbClr val="FFFF00"/>
              </a:solidFill>
            </a:endParaRPr>
          </a:p>
        </p:txBody>
      </p:sp>
      <p:sp>
        <p:nvSpPr>
          <p:cNvPr id="19" name="Rectangle 18"/>
          <p:cNvSpPr/>
          <p:nvPr/>
        </p:nvSpPr>
        <p:spPr>
          <a:xfrm>
            <a:off x="31576" y="6197822"/>
            <a:ext cx="9144000" cy="307777"/>
          </a:xfrm>
          <a:prstGeom prst="rect">
            <a:avLst/>
          </a:prstGeom>
        </p:spPr>
        <p:txBody>
          <a:bodyPr wrap="square">
            <a:spAutoFit/>
          </a:bodyPr>
          <a:lstStyle/>
          <a:p>
            <a:r>
              <a:rPr lang="en-US" sz="1400" dirty="0" smtClean="0">
                <a:solidFill>
                  <a:srgbClr val="FFFF00"/>
                </a:solidFill>
              </a:rPr>
              <a:t>(State/Province) Are </a:t>
            </a:r>
            <a:r>
              <a:rPr lang="en-US" sz="1400" dirty="0">
                <a:solidFill>
                  <a:srgbClr val="FFFF00"/>
                </a:solidFill>
              </a:rPr>
              <a:t>the MRV systems of other sub-national carbon markets sufficiently robust for us to link to our market? </a:t>
            </a:r>
          </a:p>
        </p:txBody>
      </p:sp>
      <p:sp>
        <p:nvSpPr>
          <p:cNvPr id="20" name="Rectangle 19"/>
          <p:cNvSpPr/>
          <p:nvPr/>
        </p:nvSpPr>
        <p:spPr>
          <a:xfrm>
            <a:off x="-11336" y="6217567"/>
            <a:ext cx="9144000" cy="307777"/>
          </a:xfrm>
          <a:prstGeom prst="rect">
            <a:avLst/>
          </a:prstGeom>
        </p:spPr>
        <p:txBody>
          <a:bodyPr wrap="square">
            <a:spAutoFit/>
          </a:bodyPr>
          <a:lstStyle/>
          <a:p>
            <a:r>
              <a:rPr lang="en-US" sz="1400" dirty="0">
                <a:solidFill>
                  <a:srgbClr val="FFFF00"/>
                </a:solidFill>
              </a:rPr>
              <a:t>Should we use facility-level verification or basin-level validation to track fugitive CH4 emission from natural gas production? </a:t>
            </a:r>
          </a:p>
        </p:txBody>
      </p:sp>
      <p:sp>
        <p:nvSpPr>
          <p:cNvPr id="21" name="Rectangle 20"/>
          <p:cNvSpPr/>
          <p:nvPr/>
        </p:nvSpPr>
        <p:spPr>
          <a:xfrm>
            <a:off x="-108520" y="6197822"/>
            <a:ext cx="9577064" cy="307777"/>
          </a:xfrm>
          <a:prstGeom prst="rect">
            <a:avLst/>
          </a:prstGeom>
        </p:spPr>
        <p:txBody>
          <a:bodyPr wrap="square">
            <a:spAutoFit/>
          </a:bodyPr>
          <a:lstStyle/>
          <a:p>
            <a:r>
              <a:rPr lang="en-US" sz="1400" dirty="0" smtClean="0">
                <a:solidFill>
                  <a:srgbClr val="FFFF00"/>
                </a:solidFill>
              </a:rPr>
              <a:t>How do we diagnose and reconcile reported discrepancies between top-down &amp; bottom-up emission estimates for sector X?</a:t>
            </a:r>
            <a:endParaRPr lang="en-US" sz="1400" dirty="0">
              <a:solidFill>
                <a:srgbClr val="FFFF00"/>
              </a:solidFill>
            </a:endParaRPr>
          </a:p>
        </p:txBody>
      </p:sp>
      <p:sp>
        <p:nvSpPr>
          <p:cNvPr id="22" name="Rectangle 21"/>
          <p:cNvSpPr/>
          <p:nvPr/>
        </p:nvSpPr>
        <p:spPr>
          <a:xfrm>
            <a:off x="107504" y="6165304"/>
            <a:ext cx="9144000" cy="307777"/>
          </a:xfrm>
          <a:prstGeom prst="rect">
            <a:avLst/>
          </a:prstGeom>
        </p:spPr>
        <p:txBody>
          <a:bodyPr wrap="square">
            <a:spAutoFit/>
          </a:bodyPr>
          <a:lstStyle/>
          <a:p>
            <a:r>
              <a:rPr lang="en-US" sz="1400" dirty="0">
                <a:solidFill>
                  <a:srgbClr val="FFFF00"/>
                </a:solidFill>
              </a:rPr>
              <a:t>Under the UNFCCC and carbon fund, what’s a reasonable level of uncertainty at a national scale? </a:t>
            </a:r>
          </a:p>
        </p:txBody>
      </p:sp>
      <p:sp>
        <p:nvSpPr>
          <p:cNvPr id="23" name="Rectangle 22"/>
          <p:cNvSpPr/>
          <p:nvPr/>
        </p:nvSpPr>
        <p:spPr>
          <a:xfrm>
            <a:off x="0" y="6217567"/>
            <a:ext cx="9144000" cy="307777"/>
          </a:xfrm>
          <a:prstGeom prst="rect">
            <a:avLst/>
          </a:prstGeom>
        </p:spPr>
        <p:txBody>
          <a:bodyPr wrap="square">
            <a:spAutoFit/>
          </a:bodyPr>
          <a:lstStyle/>
          <a:p>
            <a:r>
              <a:rPr lang="en-US" sz="1400" dirty="0">
                <a:solidFill>
                  <a:srgbClr val="FFFF00"/>
                </a:solidFill>
              </a:rPr>
              <a:t>What’s the cost per level of uncertainty associated with </a:t>
            </a:r>
            <a:r>
              <a:rPr lang="en-US" sz="1400" dirty="0" smtClean="0">
                <a:solidFill>
                  <a:srgbClr val="FFFF00"/>
                </a:solidFill>
              </a:rPr>
              <a:t>forest monitoring </a:t>
            </a:r>
            <a:r>
              <a:rPr lang="en-US" sz="1400" dirty="0">
                <a:solidFill>
                  <a:srgbClr val="FFFF00"/>
                </a:solidFill>
              </a:rPr>
              <a:t>systems?</a:t>
            </a:r>
          </a:p>
        </p:txBody>
      </p:sp>
      <p:sp>
        <p:nvSpPr>
          <p:cNvPr id="24" name="Rectangle 23"/>
          <p:cNvSpPr/>
          <p:nvPr/>
        </p:nvSpPr>
        <p:spPr>
          <a:xfrm>
            <a:off x="23446" y="6217567"/>
            <a:ext cx="9144000" cy="307777"/>
          </a:xfrm>
          <a:prstGeom prst="rect">
            <a:avLst/>
          </a:prstGeom>
        </p:spPr>
        <p:txBody>
          <a:bodyPr wrap="square">
            <a:spAutoFit/>
          </a:bodyPr>
          <a:lstStyle/>
          <a:p>
            <a:r>
              <a:rPr lang="en-US" sz="1400" dirty="0">
                <a:solidFill>
                  <a:srgbClr val="FFFF00"/>
                </a:solidFill>
              </a:rPr>
              <a:t>Is it possible to measure forest degradation at the national </a:t>
            </a:r>
            <a:r>
              <a:rPr lang="en-US" sz="1400" dirty="0" smtClean="0">
                <a:solidFill>
                  <a:srgbClr val="FFFF00"/>
                </a:solidFill>
              </a:rPr>
              <a:t>scale </a:t>
            </a:r>
            <a:r>
              <a:rPr lang="en-US" sz="1400" dirty="0">
                <a:solidFill>
                  <a:srgbClr val="FFFF00"/>
                </a:solidFill>
              </a:rPr>
              <a:t>with latencies &lt; </a:t>
            </a:r>
            <a:r>
              <a:rPr lang="en-US" sz="1400" dirty="0" smtClean="0">
                <a:solidFill>
                  <a:srgbClr val="FFFF00"/>
                </a:solidFill>
              </a:rPr>
              <a:t>2 </a:t>
            </a:r>
            <a:r>
              <a:rPr lang="en-US" sz="1400" dirty="0">
                <a:solidFill>
                  <a:srgbClr val="FFFF00"/>
                </a:solidFill>
              </a:rPr>
              <a:t>years - and at what cost? </a:t>
            </a:r>
          </a:p>
        </p:txBody>
      </p:sp>
      <p:sp>
        <p:nvSpPr>
          <p:cNvPr id="25" name="Rectangle 24"/>
          <p:cNvSpPr/>
          <p:nvPr/>
        </p:nvSpPr>
        <p:spPr>
          <a:xfrm>
            <a:off x="-1040" y="6217567"/>
            <a:ext cx="9144000" cy="307777"/>
          </a:xfrm>
          <a:prstGeom prst="rect">
            <a:avLst/>
          </a:prstGeom>
        </p:spPr>
        <p:txBody>
          <a:bodyPr wrap="square">
            <a:spAutoFit/>
          </a:bodyPr>
          <a:lstStyle/>
          <a:p>
            <a:r>
              <a:rPr lang="en-US" sz="1400" dirty="0">
                <a:solidFill>
                  <a:srgbClr val="FFFF00"/>
                </a:solidFill>
              </a:rPr>
              <a:t>What emission factors should we assign to biodiesel from palm oil? Coastal wetlands? </a:t>
            </a:r>
          </a:p>
        </p:txBody>
      </p:sp>
      <p:sp>
        <p:nvSpPr>
          <p:cNvPr id="26" name="Rectangle 25"/>
          <p:cNvSpPr/>
          <p:nvPr/>
        </p:nvSpPr>
        <p:spPr>
          <a:xfrm>
            <a:off x="27390" y="6217567"/>
            <a:ext cx="9144000" cy="307777"/>
          </a:xfrm>
          <a:prstGeom prst="rect">
            <a:avLst/>
          </a:prstGeom>
        </p:spPr>
        <p:txBody>
          <a:bodyPr wrap="square">
            <a:spAutoFit/>
          </a:bodyPr>
          <a:lstStyle/>
          <a:p>
            <a:r>
              <a:rPr lang="en-US" sz="1400" dirty="0">
                <a:solidFill>
                  <a:srgbClr val="FFFF00"/>
                </a:solidFill>
              </a:rPr>
              <a:t>Are </a:t>
            </a:r>
            <a:r>
              <a:rPr lang="en-US" sz="1400" dirty="0" err="1">
                <a:solidFill>
                  <a:srgbClr val="FFFF00"/>
                </a:solidFill>
              </a:rPr>
              <a:t>fracking</a:t>
            </a:r>
            <a:r>
              <a:rPr lang="en-US" sz="1400" dirty="0">
                <a:solidFill>
                  <a:srgbClr val="FFFF00"/>
                </a:solidFill>
              </a:rPr>
              <a:t> regulations having the intended impact on fugitive CH4 emissions at the scale of major shale basins? </a:t>
            </a:r>
          </a:p>
        </p:txBody>
      </p:sp>
      <p:sp>
        <p:nvSpPr>
          <p:cNvPr id="27" name="Rectangle 26"/>
          <p:cNvSpPr/>
          <p:nvPr/>
        </p:nvSpPr>
        <p:spPr>
          <a:xfrm>
            <a:off x="0" y="6217567"/>
            <a:ext cx="9144000" cy="307777"/>
          </a:xfrm>
          <a:prstGeom prst="rect">
            <a:avLst/>
          </a:prstGeom>
        </p:spPr>
        <p:txBody>
          <a:bodyPr wrap="square">
            <a:spAutoFit/>
          </a:bodyPr>
          <a:lstStyle/>
          <a:p>
            <a:r>
              <a:rPr lang="en-US" sz="1400" dirty="0">
                <a:solidFill>
                  <a:srgbClr val="FFFF00"/>
                </a:solidFill>
              </a:rPr>
              <a:t>Will </a:t>
            </a:r>
            <a:r>
              <a:rPr lang="en-US" sz="1400" dirty="0" smtClean="0">
                <a:solidFill>
                  <a:srgbClr val="FFFF00"/>
                </a:solidFill>
              </a:rPr>
              <a:t>(country-A) land </a:t>
            </a:r>
            <a:r>
              <a:rPr lang="en-US" sz="1400" dirty="0">
                <a:solidFill>
                  <a:srgbClr val="FFFF00"/>
                </a:solidFill>
              </a:rPr>
              <a:t>sink remain a sink beyond 2020? </a:t>
            </a:r>
          </a:p>
        </p:txBody>
      </p:sp>
      <p:sp>
        <p:nvSpPr>
          <p:cNvPr id="28" name="Rectangle 27"/>
          <p:cNvSpPr/>
          <p:nvPr/>
        </p:nvSpPr>
        <p:spPr>
          <a:xfrm>
            <a:off x="-33826" y="6217567"/>
            <a:ext cx="9144000" cy="307777"/>
          </a:xfrm>
          <a:prstGeom prst="rect">
            <a:avLst/>
          </a:prstGeom>
        </p:spPr>
        <p:txBody>
          <a:bodyPr wrap="square">
            <a:spAutoFit/>
          </a:bodyPr>
          <a:lstStyle/>
          <a:p>
            <a:r>
              <a:rPr lang="en-US" sz="1400" dirty="0" smtClean="0">
                <a:solidFill>
                  <a:srgbClr val="FFFF00"/>
                </a:solidFill>
              </a:rPr>
              <a:t>Should we include LULUCF fluxes in our upcoming stabilization commitment given current uncertainties in the trend? </a:t>
            </a:r>
            <a:endParaRPr lang="en-US" sz="1400" dirty="0">
              <a:solidFill>
                <a:srgbClr val="FFFF00"/>
              </a:solidFill>
            </a:endParaRPr>
          </a:p>
        </p:txBody>
      </p:sp>
      <p:sp>
        <p:nvSpPr>
          <p:cNvPr id="29" name="Rectangle 28"/>
          <p:cNvSpPr/>
          <p:nvPr/>
        </p:nvSpPr>
        <p:spPr>
          <a:xfrm>
            <a:off x="0" y="6217567"/>
            <a:ext cx="9144000" cy="307777"/>
          </a:xfrm>
          <a:prstGeom prst="rect">
            <a:avLst/>
          </a:prstGeom>
        </p:spPr>
        <p:txBody>
          <a:bodyPr wrap="square">
            <a:spAutoFit/>
          </a:bodyPr>
          <a:lstStyle/>
          <a:p>
            <a:r>
              <a:rPr lang="en-US" sz="1400" dirty="0">
                <a:solidFill>
                  <a:srgbClr val="FFFF00"/>
                </a:solidFill>
              </a:rPr>
              <a:t>How do I (mayor) convince my electorate that the city’s climate plan </a:t>
            </a:r>
            <a:r>
              <a:rPr lang="en-US" sz="1400" dirty="0" smtClean="0">
                <a:solidFill>
                  <a:srgbClr val="FFFF00"/>
                </a:solidFill>
              </a:rPr>
              <a:t>is working and is </a:t>
            </a:r>
            <a:r>
              <a:rPr lang="en-US" sz="1400" dirty="0">
                <a:solidFill>
                  <a:srgbClr val="FFFF00"/>
                </a:solidFill>
              </a:rPr>
              <a:t>worth the cost?</a:t>
            </a:r>
          </a:p>
        </p:txBody>
      </p:sp>
      <p:sp>
        <p:nvSpPr>
          <p:cNvPr id="30" name="Rectangle 29"/>
          <p:cNvSpPr/>
          <p:nvPr/>
        </p:nvSpPr>
        <p:spPr>
          <a:xfrm>
            <a:off x="-108520" y="6217567"/>
            <a:ext cx="9144000" cy="307777"/>
          </a:xfrm>
          <a:prstGeom prst="rect">
            <a:avLst/>
          </a:prstGeom>
        </p:spPr>
        <p:txBody>
          <a:bodyPr wrap="square">
            <a:spAutoFit/>
          </a:bodyPr>
          <a:lstStyle/>
          <a:p>
            <a:r>
              <a:rPr lang="en-US" sz="1400" dirty="0">
                <a:solidFill>
                  <a:srgbClr val="FFFF00"/>
                </a:solidFill>
              </a:rPr>
              <a:t>What’s the true magnitude of carbon losses from </a:t>
            </a:r>
            <a:r>
              <a:rPr lang="en-US" sz="1400" dirty="0" err="1">
                <a:solidFill>
                  <a:srgbClr val="FFFF00"/>
                </a:solidFill>
              </a:rPr>
              <a:t>peatland</a:t>
            </a:r>
            <a:r>
              <a:rPr lang="en-US" sz="1400" dirty="0">
                <a:solidFill>
                  <a:srgbClr val="FFFF00"/>
                </a:solidFill>
              </a:rPr>
              <a:t> draining in Indonesia and Malaysia? </a:t>
            </a:r>
          </a:p>
        </p:txBody>
      </p:sp>
      <p:sp>
        <p:nvSpPr>
          <p:cNvPr id="31" name="Rectangle 30"/>
          <p:cNvSpPr/>
          <p:nvPr/>
        </p:nvSpPr>
        <p:spPr>
          <a:xfrm>
            <a:off x="-108520" y="6217567"/>
            <a:ext cx="9144000" cy="307777"/>
          </a:xfrm>
          <a:prstGeom prst="rect">
            <a:avLst/>
          </a:prstGeom>
        </p:spPr>
        <p:txBody>
          <a:bodyPr wrap="square">
            <a:spAutoFit/>
          </a:bodyPr>
          <a:lstStyle/>
          <a:p>
            <a:r>
              <a:rPr lang="en-US" sz="1400" dirty="0">
                <a:solidFill>
                  <a:srgbClr val="FFFF00"/>
                </a:solidFill>
              </a:rPr>
              <a:t>What’s the potential for future inclusion of blue carbon in </a:t>
            </a:r>
            <a:r>
              <a:rPr lang="en-US" sz="1400" dirty="0" smtClean="0">
                <a:solidFill>
                  <a:srgbClr val="FFFF00"/>
                </a:solidFill>
              </a:rPr>
              <a:t>national GHG inventories?  </a:t>
            </a:r>
            <a:endParaRPr lang="en-US" sz="1400" dirty="0">
              <a:solidFill>
                <a:srgbClr val="FFFF00"/>
              </a:solidFill>
            </a:endParaRPr>
          </a:p>
        </p:txBody>
      </p:sp>
      <p:sp>
        <p:nvSpPr>
          <p:cNvPr id="32" name="Rectangle 31"/>
          <p:cNvSpPr/>
          <p:nvPr/>
        </p:nvSpPr>
        <p:spPr>
          <a:xfrm>
            <a:off x="0" y="6197822"/>
            <a:ext cx="9144000" cy="307777"/>
          </a:xfrm>
          <a:prstGeom prst="rect">
            <a:avLst/>
          </a:prstGeom>
        </p:spPr>
        <p:txBody>
          <a:bodyPr wrap="square">
            <a:spAutoFit/>
          </a:bodyPr>
          <a:lstStyle/>
          <a:p>
            <a:r>
              <a:rPr lang="en-US" sz="1400" dirty="0" smtClean="0">
                <a:solidFill>
                  <a:srgbClr val="FFFF00"/>
                </a:solidFill>
              </a:rPr>
              <a:t>Can we separate with confidence the sectors/processes driving changes in CH4 budgets at regional to national scales?</a:t>
            </a:r>
            <a:endParaRPr lang="en-US" sz="1400" dirty="0">
              <a:solidFill>
                <a:srgbClr val="FFFF00"/>
              </a:solidFill>
            </a:endParaRPr>
          </a:p>
        </p:txBody>
      </p:sp>
      <p:sp>
        <p:nvSpPr>
          <p:cNvPr id="33" name="Rectangle 32"/>
          <p:cNvSpPr/>
          <p:nvPr/>
        </p:nvSpPr>
        <p:spPr>
          <a:xfrm>
            <a:off x="-108520" y="6217567"/>
            <a:ext cx="9144000" cy="307777"/>
          </a:xfrm>
          <a:prstGeom prst="rect">
            <a:avLst/>
          </a:prstGeom>
        </p:spPr>
        <p:txBody>
          <a:bodyPr wrap="square">
            <a:spAutoFit/>
          </a:bodyPr>
          <a:lstStyle/>
          <a:p>
            <a:r>
              <a:rPr lang="en-US" sz="1400" dirty="0" smtClean="0">
                <a:solidFill>
                  <a:srgbClr val="FFFF00"/>
                </a:solidFill>
              </a:rPr>
              <a:t>What are the carbon-cycle impacts (desired and unintended) of approved or rogue </a:t>
            </a:r>
            <a:r>
              <a:rPr lang="en-US" sz="1400" dirty="0" err="1" smtClean="0">
                <a:solidFill>
                  <a:srgbClr val="FFFF00"/>
                </a:solidFill>
              </a:rPr>
              <a:t>geoengineering</a:t>
            </a:r>
            <a:r>
              <a:rPr lang="en-US" sz="1400" dirty="0" smtClean="0">
                <a:solidFill>
                  <a:srgbClr val="FFFF00"/>
                </a:solidFill>
              </a:rPr>
              <a:t> field-experiments? </a:t>
            </a:r>
            <a:endParaRPr lang="en-US" sz="1400" dirty="0">
              <a:solidFill>
                <a:srgbClr val="FFFF00"/>
              </a:solidFill>
            </a:endParaRPr>
          </a:p>
        </p:txBody>
      </p:sp>
    </p:spTree>
    <p:extLst>
      <p:ext uri="{BB962C8B-B14F-4D97-AF65-F5344CB8AC3E}">
        <p14:creationId xmlns:p14="http://schemas.microsoft.com/office/powerpoint/2010/main" val="1039771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2" presetClass="exit" presetSubtype="8" fill="hold" grpId="1" nodeType="afterEffect">
                                  <p:stCondLst>
                                    <p:cond delay="4000"/>
                                  </p:stCondLst>
                                  <p:childTnLst>
                                    <p:anim calcmode="lin" valueType="num">
                                      <p:cBhvr additive="base">
                                        <p:cTn id="11" dur="1000"/>
                                        <p:tgtEl>
                                          <p:spTgt spid="4">
                                            <p:txEl>
                                              <p:pRg st="0" end="0"/>
                                            </p:txEl>
                                          </p:spTgt>
                                        </p:tgtEl>
                                        <p:attrNameLst>
                                          <p:attrName>ppt_x</p:attrName>
                                        </p:attrNameLst>
                                      </p:cBhvr>
                                      <p:tavLst>
                                        <p:tav tm="0">
                                          <p:val>
                                            <p:strVal val="ppt_x"/>
                                          </p:val>
                                        </p:tav>
                                        <p:tav tm="100000">
                                          <p:val>
                                            <p:strVal val="0-ppt_w/2"/>
                                          </p:val>
                                        </p:tav>
                                      </p:tavLst>
                                    </p:anim>
                                    <p:anim calcmode="lin" valueType="num">
                                      <p:cBhvr additive="base">
                                        <p:cTn id="12" dur="1000"/>
                                        <p:tgtEl>
                                          <p:spTgt spid="4">
                                            <p:txEl>
                                              <p:pRg st="0" end="0"/>
                                            </p:txEl>
                                          </p:spTgt>
                                        </p:tgtEl>
                                        <p:attrNameLst>
                                          <p:attrName>ppt_y</p:attrName>
                                        </p:attrNameLst>
                                      </p:cBhvr>
                                      <p:tavLst>
                                        <p:tav tm="0">
                                          <p:val>
                                            <p:strVal val="ppt_y"/>
                                          </p:val>
                                        </p:tav>
                                        <p:tav tm="100000">
                                          <p:val>
                                            <p:strVal val="ppt_y"/>
                                          </p:val>
                                        </p:tav>
                                      </p:tavLst>
                                    </p:anim>
                                    <p:set>
                                      <p:cBhvr>
                                        <p:cTn id="13" dur="1" fill="hold">
                                          <p:stCondLst>
                                            <p:cond delay="999"/>
                                          </p:stCondLst>
                                        </p:cTn>
                                        <p:tgtEl>
                                          <p:spTgt spid="4">
                                            <p:txEl>
                                              <p:pRg st="0" end="0"/>
                                            </p:txEl>
                                          </p:spTgt>
                                        </p:tgtEl>
                                        <p:attrNameLst>
                                          <p:attrName>style.visibility</p:attrName>
                                        </p:attrNameLst>
                                      </p:cBhvr>
                                      <p:to>
                                        <p:strVal val="hidden"/>
                                      </p:to>
                                    </p:set>
                                  </p:childTnLst>
                                </p:cTn>
                              </p:par>
                            </p:childTnLst>
                          </p:cTn>
                        </p:par>
                        <p:par>
                          <p:cTn id="14" fill="hold">
                            <p:stCondLst>
                              <p:cond delay="10000"/>
                            </p:stCondLst>
                            <p:childTnLst>
                              <p:par>
                                <p:cTn id="15" presetID="2" presetClass="entr" presetSubtype="2"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0" fill="hold"/>
                                        <p:tgtEl>
                                          <p:spTgt spid="17"/>
                                        </p:tgtEl>
                                        <p:attrNameLst>
                                          <p:attrName>ppt_x</p:attrName>
                                        </p:attrNameLst>
                                      </p:cBhvr>
                                      <p:tavLst>
                                        <p:tav tm="0">
                                          <p:val>
                                            <p:strVal val="1+#ppt_w/2"/>
                                          </p:val>
                                        </p:tav>
                                        <p:tav tm="100000">
                                          <p:val>
                                            <p:strVal val="#ppt_x"/>
                                          </p:val>
                                        </p:tav>
                                      </p:tavLst>
                                    </p:anim>
                                    <p:anim calcmode="lin" valueType="num">
                                      <p:cBhvr additive="base">
                                        <p:cTn id="18" dur="50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5000"/>
                            </p:stCondLst>
                            <p:childTnLst>
                              <p:par>
                                <p:cTn id="20" presetID="2" presetClass="exit" presetSubtype="8" fill="hold" grpId="1" nodeType="afterEffect">
                                  <p:stCondLst>
                                    <p:cond delay="4000"/>
                                  </p:stCondLst>
                                  <p:childTnLst>
                                    <p:anim calcmode="lin" valueType="num">
                                      <p:cBhvr additive="base">
                                        <p:cTn id="21" dur="1000"/>
                                        <p:tgtEl>
                                          <p:spTgt spid="17"/>
                                        </p:tgtEl>
                                        <p:attrNameLst>
                                          <p:attrName>ppt_x</p:attrName>
                                        </p:attrNameLst>
                                      </p:cBhvr>
                                      <p:tavLst>
                                        <p:tav tm="0">
                                          <p:val>
                                            <p:strVal val="ppt_x"/>
                                          </p:val>
                                        </p:tav>
                                        <p:tav tm="100000">
                                          <p:val>
                                            <p:strVal val="0-ppt_w/2"/>
                                          </p:val>
                                        </p:tav>
                                      </p:tavLst>
                                    </p:anim>
                                    <p:anim calcmode="lin" valueType="num">
                                      <p:cBhvr additive="base">
                                        <p:cTn id="22" dur="1000"/>
                                        <p:tgtEl>
                                          <p:spTgt spid="17"/>
                                        </p:tgtEl>
                                        <p:attrNameLst>
                                          <p:attrName>ppt_y</p:attrName>
                                        </p:attrNameLst>
                                      </p:cBhvr>
                                      <p:tavLst>
                                        <p:tav tm="0">
                                          <p:val>
                                            <p:strVal val="ppt_y"/>
                                          </p:val>
                                        </p:tav>
                                        <p:tav tm="100000">
                                          <p:val>
                                            <p:strVal val="ppt_y"/>
                                          </p:val>
                                        </p:tav>
                                      </p:tavLst>
                                    </p:anim>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20000"/>
                            </p:stCondLst>
                            <p:childTnLst>
                              <p:par>
                                <p:cTn id="25" presetID="2" presetClass="entr" presetSubtype="2"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0" fill="hold"/>
                                        <p:tgtEl>
                                          <p:spTgt spid="5"/>
                                        </p:tgtEl>
                                        <p:attrNameLst>
                                          <p:attrName>ppt_x</p:attrName>
                                        </p:attrNameLst>
                                      </p:cBhvr>
                                      <p:tavLst>
                                        <p:tav tm="0">
                                          <p:val>
                                            <p:strVal val="1+#ppt_w/2"/>
                                          </p:val>
                                        </p:tav>
                                        <p:tav tm="100000">
                                          <p:val>
                                            <p:strVal val="#ppt_x"/>
                                          </p:val>
                                        </p:tav>
                                      </p:tavLst>
                                    </p:anim>
                                    <p:anim calcmode="lin" valueType="num">
                                      <p:cBhvr additive="base">
                                        <p:cTn id="28" dur="5000" fill="hold"/>
                                        <p:tgtEl>
                                          <p:spTgt spid="5"/>
                                        </p:tgtEl>
                                        <p:attrNameLst>
                                          <p:attrName>ppt_y</p:attrName>
                                        </p:attrNameLst>
                                      </p:cBhvr>
                                      <p:tavLst>
                                        <p:tav tm="0">
                                          <p:val>
                                            <p:strVal val="#ppt_y"/>
                                          </p:val>
                                        </p:tav>
                                        <p:tav tm="100000">
                                          <p:val>
                                            <p:strVal val="#ppt_y"/>
                                          </p:val>
                                        </p:tav>
                                      </p:tavLst>
                                    </p:anim>
                                  </p:childTnLst>
                                </p:cTn>
                              </p:par>
                            </p:childTnLst>
                          </p:cTn>
                        </p:par>
                        <p:par>
                          <p:cTn id="29" fill="hold">
                            <p:stCondLst>
                              <p:cond delay="25000"/>
                            </p:stCondLst>
                            <p:childTnLst>
                              <p:par>
                                <p:cTn id="30" presetID="2" presetClass="exit" presetSubtype="8" fill="hold" grpId="1" nodeType="afterEffect">
                                  <p:stCondLst>
                                    <p:cond delay="4000"/>
                                  </p:stCondLst>
                                  <p:childTnLst>
                                    <p:anim calcmode="lin" valueType="num">
                                      <p:cBhvr additive="base">
                                        <p:cTn id="31" dur="1000"/>
                                        <p:tgtEl>
                                          <p:spTgt spid="5"/>
                                        </p:tgtEl>
                                        <p:attrNameLst>
                                          <p:attrName>ppt_x</p:attrName>
                                        </p:attrNameLst>
                                      </p:cBhvr>
                                      <p:tavLst>
                                        <p:tav tm="0">
                                          <p:val>
                                            <p:strVal val="ppt_x"/>
                                          </p:val>
                                        </p:tav>
                                        <p:tav tm="100000">
                                          <p:val>
                                            <p:strVal val="0-ppt_w/2"/>
                                          </p:val>
                                        </p:tav>
                                      </p:tavLst>
                                    </p:anim>
                                    <p:anim calcmode="lin" valueType="num">
                                      <p:cBhvr additive="base">
                                        <p:cTn id="32" dur="1000"/>
                                        <p:tgtEl>
                                          <p:spTgt spid="5"/>
                                        </p:tgtEl>
                                        <p:attrNameLst>
                                          <p:attrName>ppt_y</p:attrName>
                                        </p:attrNameLst>
                                      </p:cBhvr>
                                      <p:tavLst>
                                        <p:tav tm="0">
                                          <p:val>
                                            <p:strVal val="ppt_y"/>
                                          </p:val>
                                        </p:tav>
                                        <p:tav tm="100000">
                                          <p:val>
                                            <p:strVal val="ppt_y"/>
                                          </p:val>
                                        </p:tav>
                                      </p:tavLst>
                                    </p:anim>
                                    <p:set>
                                      <p:cBhvr>
                                        <p:cTn id="33" dur="1" fill="hold">
                                          <p:stCondLst>
                                            <p:cond delay="999"/>
                                          </p:stCondLst>
                                        </p:cTn>
                                        <p:tgtEl>
                                          <p:spTgt spid="5"/>
                                        </p:tgtEl>
                                        <p:attrNameLst>
                                          <p:attrName>style.visibility</p:attrName>
                                        </p:attrNameLst>
                                      </p:cBhvr>
                                      <p:to>
                                        <p:strVal val="hidden"/>
                                      </p:to>
                                    </p:set>
                                  </p:childTnLst>
                                </p:cTn>
                              </p:par>
                            </p:childTnLst>
                          </p:cTn>
                        </p:par>
                        <p:par>
                          <p:cTn id="34" fill="hold">
                            <p:stCondLst>
                              <p:cond delay="30000"/>
                            </p:stCondLst>
                            <p:childTnLst>
                              <p:par>
                                <p:cTn id="35" presetID="2" presetClass="entr" presetSubtype="2"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0" fill="hold"/>
                                        <p:tgtEl>
                                          <p:spTgt spid="6"/>
                                        </p:tgtEl>
                                        <p:attrNameLst>
                                          <p:attrName>ppt_x</p:attrName>
                                        </p:attrNameLst>
                                      </p:cBhvr>
                                      <p:tavLst>
                                        <p:tav tm="0">
                                          <p:val>
                                            <p:strVal val="1+#ppt_w/2"/>
                                          </p:val>
                                        </p:tav>
                                        <p:tav tm="100000">
                                          <p:val>
                                            <p:strVal val="#ppt_x"/>
                                          </p:val>
                                        </p:tav>
                                      </p:tavLst>
                                    </p:anim>
                                    <p:anim calcmode="lin" valueType="num">
                                      <p:cBhvr additive="base">
                                        <p:cTn id="38" dur="5000" fill="hold"/>
                                        <p:tgtEl>
                                          <p:spTgt spid="6"/>
                                        </p:tgtEl>
                                        <p:attrNameLst>
                                          <p:attrName>ppt_y</p:attrName>
                                        </p:attrNameLst>
                                      </p:cBhvr>
                                      <p:tavLst>
                                        <p:tav tm="0">
                                          <p:val>
                                            <p:strVal val="#ppt_y"/>
                                          </p:val>
                                        </p:tav>
                                        <p:tav tm="100000">
                                          <p:val>
                                            <p:strVal val="#ppt_y"/>
                                          </p:val>
                                        </p:tav>
                                      </p:tavLst>
                                    </p:anim>
                                  </p:childTnLst>
                                </p:cTn>
                              </p:par>
                            </p:childTnLst>
                          </p:cTn>
                        </p:par>
                        <p:par>
                          <p:cTn id="39" fill="hold">
                            <p:stCondLst>
                              <p:cond delay="35000"/>
                            </p:stCondLst>
                            <p:childTnLst>
                              <p:par>
                                <p:cTn id="40" presetID="2" presetClass="exit" presetSubtype="8" fill="hold" grpId="1" nodeType="afterEffect">
                                  <p:stCondLst>
                                    <p:cond delay="4000"/>
                                  </p:stCondLst>
                                  <p:childTnLst>
                                    <p:anim calcmode="lin" valueType="num">
                                      <p:cBhvr additive="base">
                                        <p:cTn id="41" dur="1000"/>
                                        <p:tgtEl>
                                          <p:spTgt spid="6"/>
                                        </p:tgtEl>
                                        <p:attrNameLst>
                                          <p:attrName>ppt_x</p:attrName>
                                        </p:attrNameLst>
                                      </p:cBhvr>
                                      <p:tavLst>
                                        <p:tav tm="0">
                                          <p:val>
                                            <p:strVal val="ppt_x"/>
                                          </p:val>
                                        </p:tav>
                                        <p:tav tm="100000">
                                          <p:val>
                                            <p:strVal val="0-ppt_w/2"/>
                                          </p:val>
                                        </p:tav>
                                      </p:tavLst>
                                    </p:anim>
                                    <p:anim calcmode="lin" valueType="num">
                                      <p:cBhvr additive="base">
                                        <p:cTn id="42" dur="1000"/>
                                        <p:tgtEl>
                                          <p:spTgt spid="6"/>
                                        </p:tgtEl>
                                        <p:attrNameLst>
                                          <p:attrName>ppt_y</p:attrName>
                                        </p:attrNameLst>
                                      </p:cBhvr>
                                      <p:tavLst>
                                        <p:tav tm="0">
                                          <p:val>
                                            <p:strVal val="ppt_y"/>
                                          </p:val>
                                        </p:tav>
                                        <p:tav tm="100000">
                                          <p:val>
                                            <p:strVal val="ppt_y"/>
                                          </p:val>
                                        </p:tav>
                                      </p:tavLst>
                                    </p:anim>
                                    <p:set>
                                      <p:cBhvr>
                                        <p:cTn id="43" dur="1" fill="hold">
                                          <p:stCondLst>
                                            <p:cond delay="999"/>
                                          </p:stCondLst>
                                        </p:cTn>
                                        <p:tgtEl>
                                          <p:spTgt spid="6"/>
                                        </p:tgtEl>
                                        <p:attrNameLst>
                                          <p:attrName>style.visibility</p:attrName>
                                        </p:attrNameLst>
                                      </p:cBhvr>
                                      <p:to>
                                        <p:strVal val="hidden"/>
                                      </p:to>
                                    </p:set>
                                  </p:childTnLst>
                                </p:cTn>
                              </p:par>
                            </p:childTnLst>
                          </p:cTn>
                        </p:par>
                        <p:par>
                          <p:cTn id="44" fill="hold">
                            <p:stCondLst>
                              <p:cond delay="40000"/>
                            </p:stCondLst>
                            <p:childTnLst>
                              <p:par>
                                <p:cTn id="45" presetID="2" presetClass="entr" presetSubtype="2"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0" fill="hold"/>
                                        <p:tgtEl>
                                          <p:spTgt spid="7"/>
                                        </p:tgtEl>
                                        <p:attrNameLst>
                                          <p:attrName>ppt_x</p:attrName>
                                        </p:attrNameLst>
                                      </p:cBhvr>
                                      <p:tavLst>
                                        <p:tav tm="0">
                                          <p:val>
                                            <p:strVal val="1+#ppt_w/2"/>
                                          </p:val>
                                        </p:tav>
                                        <p:tav tm="100000">
                                          <p:val>
                                            <p:strVal val="#ppt_x"/>
                                          </p:val>
                                        </p:tav>
                                      </p:tavLst>
                                    </p:anim>
                                    <p:anim calcmode="lin" valueType="num">
                                      <p:cBhvr additive="base">
                                        <p:cTn id="48" dur="5000" fill="hold"/>
                                        <p:tgtEl>
                                          <p:spTgt spid="7"/>
                                        </p:tgtEl>
                                        <p:attrNameLst>
                                          <p:attrName>ppt_y</p:attrName>
                                        </p:attrNameLst>
                                      </p:cBhvr>
                                      <p:tavLst>
                                        <p:tav tm="0">
                                          <p:val>
                                            <p:strVal val="#ppt_y"/>
                                          </p:val>
                                        </p:tav>
                                        <p:tav tm="100000">
                                          <p:val>
                                            <p:strVal val="#ppt_y"/>
                                          </p:val>
                                        </p:tav>
                                      </p:tavLst>
                                    </p:anim>
                                  </p:childTnLst>
                                </p:cTn>
                              </p:par>
                            </p:childTnLst>
                          </p:cTn>
                        </p:par>
                        <p:par>
                          <p:cTn id="49" fill="hold">
                            <p:stCondLst>
                              <p:cond delay="45000"/>
                            </p:stCondLst>
                            <p:childTnLst>
                              <p:par>
                                <p:cTn id="50" presetID="2" presetClass="exit" presetSubtype="8" fill="hold" grpId="1" nodeType="afterEffect">
                                  <p:stCondLst>
                                    <p:cond delay="4000"/>
                                  </p:stCondLst>
                                  <p:childTnLst>
                                    <p:anim calcmode="lin" valueType="num">
                                      <p:cBhvr additive="base">
                                        <p:cTn id="51" dur="1000"/>
                                        <p:tgtEl>
                                          <p:spTgt spid="7"/>
                                        </p:tgtEl>
                                        <p:attrNameLst>
                                          <p:attrName>ppt_x</p:attrName>
                                        </p:attrNameLst>
                                      </p:cBhvr>
                                      <p:tavLst>
                                        <p:tav tm="0">
                                          <p:val>
                                            <p:strVal val="ppt_x"/>
                                          </p:val>
                                        </p:tav>
                                        <p:tav tm="100000">
                                          <p:val>
                                            <p:strVal val="0-ppt_w/2"/>
                                          </p:val>
                                        </p:tav>
                                      </p:tavLst>
                                    </p:anim>
                                    <p:anim calcmode="lin" valueType="num">
                                      <p:cBhvr additive="base">
                                        <p:cTn id="52" dur="1000"/>
                                        <p:tgtEl>
                                          <p:spTgt spid="7"/>
                                        </p:tgtEl>
                                        <p:attrNameLst>
                                          <p:attrName>ppt_y</p:attrName>
                                        </p:attrNameLst>
                                      </p:cBhvr>
                                      <p:tavLst>
                                        <p:tav tm="0">
                                          <p:val>
                                            <p:strVal val="ppt_y"/>
                                          </p:val>
                                        </p:tav>
                                        <p:tav tm="100000">
                                          <p:val>
                                            <p:strVal val="ppt_y"/>
                                          </p:val>
                                        </p:tav>
                                      </p:tavLst>
                                    </p:anim>
                                    <p:set>
                                      <p:cBhvr>
                                        <p:cTn id="53" dur="1" fill="hold">
                                          <p:stCondLst>
                                            <p:cond delay="999"/>
                                          </p:stCondLst>
                                        </p:cTn>
                                        <p:tgtEl>
                                          <p:spTgt spid="7"/>
                                        </p:tgtEl>
                                        <p:attrNameLst>
                                          <p:attrName>style.visibility</p:attrName>
                                        </p:attrNameLst>
                                      </p:cBhvr>
                                      <p:to>
                                        <p:strVal val="hidden"/>
                                      </p:to>
                                    </p:set>
                                  </p:childTnLst>
                                </p:cTn>
                              </p:par>
                            </p:childTnLst>
                          </p:cTn>
                        </p:par>
                        <p:par>
                          <p:cTn id="54" fill="hold">
                            <p:stCondLst>
                              <p:cond delay="50000"/>
                            </p:stCondLst>
                            <p:childTnLst>
                              <p:par>
                                <p:cTn id="55" presetID="2" presetClass="entr" presetSubtype="2"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0" fill="hold"/>
                                        <p:tgtEl>
                                          <p:spTgt spid="8"/>
                                        </p:tgtEl>
                                        <p:attrNameLst>
                                          <p:attrName>ppt_x</p:attrName>
                                        </p:attrNameLst>
                                      </p:cBhvr>
                                      <p:tavLst>
                                        <p:tav tm="0">
                                          <p:val>
                                            <p:strVal val="1+#ppt_w/2"/>
                                          </p:val>
                                        </p:tav>
                                        <p:tav tm="100000">
                                          <p:val>
                                            <p:strVal val="#ppt_x"/>
                                          </p:val>
                                        </p:tav>
                                      </p:tavLst>
                                    </p:anim>
                                    <p:anim calcmode="lin" valueType="num">
                                      <p:cBhvr additive="base">
                                        <p:cTn id="58" dur="5000" fill="hold"/>
                                        <p:tgtEl>
                                          <p:spTgt spid="8"/>
                                        </p:tgtEl>
                                        <p:attrNameLst>
                                          <p:attrName>ppt_y</p:attrName>
                                        </p:attrNameLst>
                                      </p:cBhvr>
                                      <p:tavLst>
                                        <p:tav tm="0">
                                          <p:val>
                                            <p:strVal val="#ppt_y"/>
                                          </p:val>
                                        </p:tav>
                                        <p:tav tm="100000">
                                          <p:val>
                                            <p:strVal val="#ppt_y"/>
                                          </p:val>
                                        </p:tav>
                                      </p:tavLst>
                                    </p:anim>
                                  </p:childTnLst>
                                </p:cTn>
                              </p:par>
                            </p:childTnLst>
                          </p:cTn>
                        </p:par>
                        <p:par>
                          <p:cTn id="59" fill="hold">
                            <p:stCondLst>
                              <p:cond delay="55000"/>
                            </p:stCondLst>
                            <p:childTnLst>
                              <p:par>
                                <p:cTn id="60" presetID="2" presetClass="exit" presetSubtype="8" fill="hold" grpId="1" nodeType="afterEffect">
                                  <p:stCondLst>
                                    <p:cond delay="4000"/>
                                  </p:stCondLst>
                                  <p:childTnLst>
                                    <p:anim calcmode="lin" valueType="num">
                                      <p:cBhvr additive="base">
                                        <p:cTn id="61" dur="1000"/>
                                        <p:tgtEl>
                                          <p:spTgt spid="8"/>
                                        </p:tgtEl>
                                        <p:attrNameLst>
                                          <p:attrName>ppt_x</p:attrName>
                                        </p:attrNameLst>
                                      </p:cBhvr>
                                      <p:tavLst>
                                        <p:tav tm="0">
                                          <p:val>
                                            <p:strVal val="ppt_x"/>
                                          </p:val>
                                        </p:tav>
                                        <p:tav tm="100000">
                                          <p:val>
                                            <p:strVal val="0-ppt_w/2"/>
                                          </p:val>
                                        </p:tav>
                                      </p:tavLst>
                                    </p:anim>
                                    <p:anim calcmode="lin" valueType="num">
                                      <p:cBhvr additive="base">
                                        <p:cTn id="62" dur="1000"/>
                                        <p:tgtEl>
                                          <p:spTgt spid="8"/>
                                        </p:tgtEl>
                                        <p:attrNameLst>
                                          <p:attrName>ppt_y</p:attrName>
                                        </p:attrNameLst>
                                      </p:cBhvr>
                                      <p:tavLst>
                                        <p:tav tm="0">
                                          <p:val>
                                            <p:strVal val="ppt_y"/>
                                          </p:val>
                                        </p:tav>
                                        <p:tav tm="100000">
                                          <p:val>
                                            <p:strVal val="ppt_y"/>
                                          </p:val>
                                        </p:tav>
                                      </p:tavLst>
                                    </p:anim>
                                    <p:set>
                                      <p:cBhvr>
                                        <p:cTn id="63" dur="1" fill="hold">
                                          <p:stCondLst>
                                            <p:cond delay="999"/>
                                          </p:stCondLst>
                                        </p:cTn>
                                        <p:tgtEl>
                                          <p:spTgt spid="8"/>
                                        </p:tgtEl>
                                        <p:attrNameLst>
                                          <p:attrName>style.visibility</p:attrName>
                                        </p:attrNameLst>
                                      </p:cBhvr>
                                      <p:to>
                                        <p:strVal val="hidden"/>
                                      </p:to>
                                    </p:set>
                                  </p:childTnLst>
                                </p:cTn>
                              </p:par>
                            </p:childTnLst>
                          </p:cTn>
                        </p:par>
                        <p:par>
                          <p:cTn id="64" fill="hold">
                            <p:stCondLst>
                              <p:cond delay="60000"/>
                            </p:stCondLst>
                            <p:childTnLst>
                              <p:par>
                                <p:cTn id="65" presetID="2" presetClass="entr" presetSubtype="2"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0" fill="hold"/>
                                        <p:tgtEl>
                                          <p:spTgt spid="9"/>
                                        </p:tgtEl>
                                        <p:attrNameLst>
                                          <p:attrName>ppt_x</p:attrName>
                                        </p:attrNameLst>
                                      </p:cBhvr>
                                      <p:tavLst>
                                        <p:tav tm="0">
                                          <p:val>
                                            <p:strVal val="1+#ppt_w/2"/>
                                          </p:val>
                                        </p:tav>
                                        <p:tav tm="100000">
                                          <p:val>
                                            <p:strVal val="#ppt_x"/>
                                          </p:val>
                                        </p:tav>
                                      </p:tavLst>
                                    </p:anim>
                                    <p:anim calcmode="lin" valueType="num">
                                      <p:cBhvr additive="base">
                                        <p:cTn id="68" dur="5000" fill="hold"/>
                                        <p:tgtEl>
                                          <p:spTgt spid="9"/>
                                        </p:tgtEl>
                                        <p:attrNameLst>
                                          <p:attrName>ppt_y</p:attrName>
                                        </p:attrNameLst>
                                      </p:cBhvr>
                                      <p:tavLst>
                                        <p:tav tm="0">
                                          <p:val>
                                            <p:strVal val="#ppt_y"/>
                                          </p:val>
                                        </p:tav>
                                        <p:tav tm="100000">
                                          <p:val>
                                            <p:strVal val="#ppt_y"/>
                                          </p:val>
                                        </p:tav>
                                      </p:tavLst>
                                    </p:anim>
                                  </p:childTnLst>
                                </p:cTn>
                              </p:par>
                            </p:childTnLst>
                          </p:cTn>
                        </p:par>
                        <p:par>
                          <p:cTn id="69" fill="hold">
                            <p:stCondLst>
                              <p:cond delay="65000"/>
                            </p:stCondLst>
                            <p:childTnLst>
                              <p:par>
                                <p:cTn id="70" presetID="2" presetClass="exit" presetSubtype="8" fill="hold" grpId="1" nodeType="afterEffect">
                                  <p:stCondLst>
                                    <p:cond delay="4000"/>
                                  </p:stCondLst>
                                  <p:childTnLst>
                                    <p:anim calcmode="lin" valueType="num">
                                      <p:cBhvr additive="base">
                                        <p:cTn id="71" dur="1000"/>
                                        <p:tgtEl>
                                          <p:spTgt spid="9"/>
                                        </p:tgtEl>
                                        <p:attrNameLst>
                                          <p:attrName>ppt_x</p:attrName>
                                        </p:attrNameLst>
                                      </p:cBhvr>
                                      <p:tavLst>
                                        <p:tav tm="0">
                                          <p:val>
                                            <p:strVal val="ppt_x"/>
                                          </p:val>
                                        </p:tav>
                                        <p:tav tm="100000">
                                          <p:val>
                                            <p:strVal val="0-ppt_w/2"/>
                                          </p:val>
                                        </p:tav>
                                      </p:tavLst>
                                    </p:anim>
                                    <p:anim calcmode="lin" valueType="num">
                                      <p:cBhvr additive="base">
                                        <p:cTn id="72" dur="1000"/>
                                        <p:tgtEl>
                                          <p:spTgt spid="9"/>
                                        </p:tgtEl>
                                        <p:attrNameLst>
                                          <p:attrName>ppt_y</p:attrName>
                                        </p:attrNameLst>
                                      </p:cBhvr>
                                      <p:tavLst>
                                        <p:tav tm="0">
                                          <p:val>
                                            <p:strVal val="ppt_y"/>
                                          </p:val>
                                        </p:tav>
                                        <p:tav tm="100000">
                                          <p:val>
                                            <p:strVal val="ppt_y"/>
                                          </p:val>
                                        </p:tav>
                                      </p:tavLst>
                                    </p:anim>
                                    <p:set>
                                      <p:cBhvr>
                                        <p:cTn id="73" dur="1" fill="hold">
                                          <p:stCondLst>
                                            <p:cond delay="999"/>
                                          </p:stCondLst>
                                        </p:cTn>
                                        <p:tgtEl>
                                          <p:spTgt spid="9"/>
                                        </p:tgtEl>
                                        <p:attrNameLst>
                                          <p:attrName>style.visibility</p:attrName>
                                        </p:attrNameLst>
                                      </p:cBhvr>
                                      <p:to>
                                        <p:strVal val="hidden"/>
                                      </p:to>
                                    </p:set>
                                  </p:childTnLst>
                                </p:cTn>
                              </p:par>
                            </p:childTnLst>
                          </p:cTn>
                        </p:par>
                        <p:par>
                          <p:cTn id="74" fill="hold">
                            <p:stCondLst>
                              <p:cond delay="70000"/>
                            </p:stCondLst>
                            <p:childTnLst>
                              <p:par>
                                <p:cTn id="75" presetID="2" presetClass="entr" presetSubtype="2"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0" fill="hold"/>
                                        <p:tgtEl>
                                          <p:spTgt spid="10"/>
                                        </p:tgtEl>
                                        <p:attrNameLst>
                                          <p:attrName>ppt_x</p:attrName>
                                        </p:attrNameLst>
                                      </p:cBhvr>
                                      <p:tavLst>
                                        <p:tav tm="0">
                                          <p:val>
                                            <p:strVal val="1+#ppt_w/2"/>
                                          </p:val>
                                        </p:tav>
                                        <p:tav tm="100000">
                                          <p:val>
                                            <p:strVal val="#ppt_x"/>
                                          </p:val>
                                        </p:tav>
                                      </p:tavLst>
                                    </p:anim>
                                    <p:anim calcmode="lin" valueType="num">
                                      <p:cBhvr additive="base">
                                        <p:cTn id="78" dur="5000" fill="hold"/>
                                        <p:tgtEl>
                                          <p:spTgt spid="10"/>
                                        </p:tgtEl>
                                        <p:attrNameLst>
                                          <p:attrName>ppt_y</p:attrName>
                                        </p:attrNameLst>
                                      </p:cBhvr>
                                      <p:tavLst>
                                        <p:tav tm="0">
                                          <p:val>
                                            <p:strVal val="#ppt_y"/>
                                          </p:val>
                                        </p:tav>
                                        <p:tav tm="100000">
                                          <p:val>
                                            <p:strVal val="#ppt_y"/>
                                          </p:val>
                                        </p:tav>
                                      </p:tavLst>
                                    </p:anim>
                                  </p:childTnLst>
                                </p:cTn>
                              </p:par>
                            </p:childTnLst>
                          </p:cTn>
                        </p:par>
                        <p:par>
                          <p:cTn id="79" fill="hold">
                            <p:stCondLst>
                              <p:cond delay="75000"/>
                            </p:stCondLst>
                            <p:childTnLst>
                              <p:par>
                                <p:cTn id="80" presetID="2" presetClass="exit" presetSubtype="8" fill="hold" grpId="1" nodeType="afterEffect">
                                  <p:stCondLst>
                                    <p:cond delay="4000"/>
                                  </p:stCondLst>
                                  <p:childTnLst>
                                    <p:anim calcmode="lin" valueType="num">
                                      <p:cBhvr additive="base">
                                        <p:cTn id="81" dur="1000"/>
                                        <p:tgtEl>
                                          <p:spTgt spid="10"/>
                                        </p:tgtEl>
                                        <p:attrNameLst>
                                          <p:attrName>ppt_x</p:attrName>
                                        </p:attrNameLst>
                                      </p:cBhvr>
                                      <p:tavLst>
                                        <p:tav tm="0">
                                          <p:val>
                                            <p:strVal val="ppt_x"/>
                                          </p:val>
                                        </p:tav>
                                        <p:tav tm="100000">
                                          <p:val>
                                            <p:strVal val="0-ppt_w/2"/>
                                          </p:val>
                                        </p:tav>
                                      </p:tavLst>
                                    </p:anim>
                                    <p:anim calcmode="lin" valueType="num">
                                      <p:cBhvr additive="base">
                                        <p:cTn id="82" dur="1000"/>
                                        <p:tgtEl>
                                          <p:spTgt spid="10"/>
                                        </p:tgtEl>
                                        <p:attrNameLst>
                                          <p:attrName>ppt_y</p:attrName>
                                        </p:attrNameLst>
                                      </p:cBhvr>
                                      <p:tavLst>
                                        <p:tav tm="0">
                                          <p:val>
                                            <p:strVal val="ppt_y"/>
                                          </p:val>
                                        </p:tav>
                                        <p:tav tm="100000">
                                          <p:val>
                                            <p:strVal val="ppt_y"/>
                                          </p:val>
                                        </p:tav>
                                      </p:tavLst>
                                    </p:anim>
                                    <p:set>
                                      <p:cBhvr>
                                        <p:cTn id="83" dur="1" fill="hold">
                                          <p:stCondLst>
                                            <p:cond delay="999"/>
                                          </p:stCondLst>
                                        </p:cTn>
                                        <p:tgtEl>
                                          <p:spTgt spid="10"/>
                                        </p:tgtEl>
                                        <p:attrNameLst>
                                          <p:attrName>style.visibility</p:attrName>
                                        </p:attrNameLst>
                                      </p:cBhvr>
                                      <p:to>
                                        <p:strVal val="hidden"/>
                                      </p:to>
                                    </p:set>
                                  </p:childTnLst>
                                </p:cTn>
                              </p:par>
                            </p:childTnLst>
                          </p:cTn>
                        </p:par>
                        <p:par>
                          <p:cTn id="84" fill="hold">
                            <p:stCondLst>
                              <p:cond delay="80000"/>
                            </p:stCondLst>
                            <p:childTnLst>
                              <p:par>
                                <p:cTn id="85" presetID="2" presetClass="entr" presetSubtype="2" fill="hold" grpId="0" nodeType="after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0" fill="hold"/>
                                        <p:tgtEl>
                                          <p:spTgt spid="11"/>
                                        </p:tgtEl>
                                        <p:attrNameLst>
                                          <p:attrName>ppt_x</p:attrName>
                                        </p:attrNameLst>
                                      </p:cBhvr>
                                      <p:tavLst>
                                        <p:tav tm="0">
                                          <p:val>
                                            <p:strVal val="1+#ppt_w/2"/>
                                          </p:val>
                                        </p:tav>
                                        <p:tav tm="100000">
                                          <p:val>
                                            <p:strVal val="#ppt_x"/>
                                          </p:val>
                                        </p:tav>
                                      </p:tavLst>
                                    </p:anim>
                                    <p:anim calcmode="lin" valueType="num">
                                      <p:cBhvr additive="base">
                                        <p:cTn id="88" dur="5000" fill="hold"/>
                                        <p:tgtEl>
                                          <p:spTgt spid="11"/>
                                        </p:tgtEl>
                                        <p:attrNameLst>
                                          <p:attrName>ppt_y</p:attrName>
                                        </p:attrNameLst>
                                      </p:cBhvr>
                                      <p:tavLst>
                                        <p:tav tm="0">
                                          <p:val>
                                            <p:strVal val="#ppt_y"/>
                                          </p:val>
                                        </p:tav>
                                        <p:tav tm="100000">
                                          <p:val>
                                            <p:strVal val="#ppt_y"/>
                                          </p:val>
                                        </p:tav>
                                      </p:tavLst>
                                    </p:anim>
                                  </p:childTnLst>
                                </p:cTn>
                              </p:par>
                            </p:childTnLst>
                          </p:cTn>
                        </p:par>
                        <p:par>
                          <p:cTn id="89" fill="hold">
                            <p:stCondLst>
                              <p:cond delay="85000"/>
                            </p:stCondLst>
                            <p:childTnLst>
                              <p:par>
                                <p:cTn id="90" presetID="2" presetClass="exit" presetSubtype="8" fill="hold" grpId="1" nodeType="afterEffect">
                                  <p:stCondLst>
                                    <p:cond delay="4000"/>
                                  </p:stCondLst>
                                  <p:childTnLst>
                                    <p:anim calcmode="lin" valueType="num">
                                      <p:cBhvr additive="base">
                                        <p:cTn id="91" dur="1000"/>
                                        <p:tgtEl>
                                          <p:spTgt spid="11"/>
                                        </p:tgtEl>
                                        <p:attrNameLst>
                                          <p:attrName>ppt_x</p:attrName>
                                        </p:attrNameLst>
                                      </p:cBhvr>
                                      <p:tavLst>
                                        <p:tav tm="0">
                                          <p:val>
                                            <p:strVal val="ppt_x"/>
                                          </p:val>
                                        </p:tav>
                                        <p:tav tm="100000">
                                          <p:val>
                                            <p:strVal val="0-ppt_w/2"/>
                                          </p:val>
                                        </p:tav>
                                      </p:tavLst>
                                    </p:anim>
                                    <p:anim calcmode="lin" valueType="num">
                                      <p:cBhvr additive="base">
                                        <p:cTn id="92" dur="1000"/>
                                        <p:tgtEl>
                                          <p:spTgt spid="11"/>
                                        </p:tgtEl>
                                        <p:attrNameLst>
                                          <p:attrName>ppt_y</p:attrName>
                                        </p:attrNameLst>
                                      </p:cBhvr>
                                      <p:tavLst>
                                        <p:tav tm="0">
                                          <p:val>
                                            <p:strVal val="ppt_y"/>
                                          </p:val>
                                        </p:tav>
                                        <p:tav tm="100000">
                                          <p:val>
                                            <p:strVal val="ppt_y"/>
                                          </p:val>
                                        </p:tav>
                                      </p:tavLst>
                                    </p:anim>
                                    <p:set>
                                      <p:cBhvr>
                                        <p:cTn id="93" dur="1" fill="hold">
                                          <p:stCondLst>
                                            <p:cond delay="999"/>
                                          </p:stCondLst>
                                        </p:cTn>
                                        <p:tgtEl>
                                          <p:spTgt spid="11"/>
                                        </p:tgtEl>
                                        <p:attrNameLst>
                                          <p:attrName>style.visibility</p:attrName>
                                        </p:attrNameLst>
                                      </p:cBhvr>
                                      <p:to>
                                        <p:strVal val="hidden"/>
                                      </p:to>
                                    </p:set>
                                  </p:childTnLst>
                                </p:cTn>
                              </p:par>
                            </p:childTnLst>
                          </p:cTn>
                        </p:par>
                        <p:par>
                          <p:cTn id="94" fill="hold">
                            <p:stCondLst>
                              <p:cond delay="90000"/>
                            </p:stCondLst>
                            <p:childTnLst>
                              <p:par>
                                <p:cTn id="95" presetID="2" presetClass="entr" presetSubtype="2" fill="hold" grpId="0" nodeType="after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5000" fill="hold"/>
                                        <p:tgtEl>
                                          <p:spTgt spid="12"/>
                                        </p:tgtEl>
                                        <p:attrNameLst>
                                          <p:attrName>ppt_x</p:attrName>
                                        </p:attrNameLst>
                                      </p:cBhvr>
                                      <p:tavLst>
                                        <p:tav tm="0">
                                          <p:val>
                                            <p:strVal val="1+#ppt_w/2"/>
                                          </p:val>
                                        </p:tav>
                                        <p:tav tm="100000">
                                          <p:val>
                                            <p:strVal val="#ppt_x"/>
                                          </p:val>
                                        </p:tav>
                                      </p:tavLst>
                                    </p:anim>
                                    <p:anim calcmode="lin" valueType="num">
                                      <p:cBhvr additive="base">
                                        <p:cTn id="98" dur="5000" fill="hold"/>
                                        <p:tgtEl>
                                          <p:spTgt spid="12"/>
                                        </p:tgtEl>
                                        <p:attrNameLst>
                                          <p:attrName>ppt_y</p:attrName>
                                        </p:attrNameLst>
                                      </p:cBhvr>
                                      <p:tavLst>
                                        <p:tav tm="0">
                                          <p:val>
                                            <p:strVal val="#ppt_y"/>
                                          </p:val>
                                        </p:tav>
                                        <p:tav tm="100000">
                                          <p:val>
                                            <p:strVal val="#ppt_y"/>
                                          </p:val>
                                        </p:tav>
                                      </p:tavLst>
                                    </p:anim>
                                  </p:childTnLst>
                                </p:cTn>
                              </p:par>
                            </p:childTnLst>
                          </p:cTn>
                        </p:par>
                        <p:par>
                          <p:cTn id="99" fill="hold">
                            <p:stCondLst>
                              <p:cond delay="95000"/>
                            </p:stCondLst>
                            <p:childTnLst>
                              <p:par>
                                <p:cTn id="100" presetID="2" presetClass="exit" presetSubtype="8" fill="hold" grpId="1" nodeType="afterEffect">
                                  <p:stCondLst>
                                    <p:cond delay="4000"/>
                                  </p:stCondLst>
                                  <p:childTnLst>
                                    <p:anim calcmode="lin" valueType="num">
                                      <p:cBhvr additive="base">
                                        <p:cTn id="101" dur="1000"/>
                                        <p:tgtEl>
                                          <p:spTgt spid="12"/>
                                        </p:tgtEl>
                                        <p:attrNameLst>
                                          <p:attrName>ppt_x</p:attrName>
                                        </p:attrNameLst>
                                      </p:cBhvr>
                                      <p:tavLst>
                                        <p:tav tm="0">
                                          <p:val>
                                            <p:strVal val="ppt_x"/>
                                          </p:val>
                                        </p:tav>
                                        <p:tav tm="100000">
                                          <p:val>
                                            <p:strVal val="0-ppt_w/2"/>
                                          </p:val>
                                        </p:tav>
                                      </p:tavLst>
                                    </p:anim>
                                    <p:anim calcmode="lin" valueType="num">
                                      <p:cBhvr additive="base">
                                        <p:cTn id="102" dur="1000"/>
                                        <p:tgtEl>
                                          <p:spTgt spid="12"/>
                                        </p:tgtEl>
                                        <p:attrNameLst>
                                          <p:attrName>ppt_y</p:attrName>
                                        </p:attrNameLst>
                                      </p:cBhvr>
                                      <p:tavLst>
                                        <p:tav tm="0">
                                          <p:val>
                                            <p:strVal val="ppt_y"/>
                                          </p:val>
                                        </p:tav>
                                        <p:tav tm="100000">
                                          <p:val>
                                            <p:strVal val="ppt_y"/>
                                          </p:val>
                                        </p:tav>
                                      </p:tavLst>
                                    </p:anim>
                                    <p:set>
                                      <p:cBhvr>
                                        <p:cTn id="103" dur="1" fill="hold">
                                          <p:stCondLst>
                                            <p:cond delay="999"/>
                                          </p:stCondLst>
                                        </p:cTn>
                                        <p:tgtEl>
                                          <p:spTgt spid="12"/>
                                        </p:tgtEl>
                                        <p:attrNameLst>
                                          <p:attrName>style.visibility</p:attrName>
                                        </p:attrNameLst>
                                      </p:cBhvr>
                                      <p:to>
                                        <p:strVal val="hidden"/>
                                      </p:to>
                                    </p:set>
                                  </p:childTnLst>
                                </p:cTn>
                              </p:par>
                            </p:childTnLst>
                          </p:cTn>
                        </p:par>
                        <p:par>
                          <p:cTn id="104" fill="hold">
                            <p:stCondLst>
                              <p:cond delay="100000"/>
                            </p:stCondLst>
                            <p:childTnLst>
                              <p:par>
                                <p:cTn id="105" presetID="2" presetClass="entr" presetSubtype="2" fill="hold" grpId="0" nodeType="afterEffect">
                                  <p:stCondLst>
                                    <p:cond delay="0"/>
                                  </p:stCondLst>
                                  <p:childTnLst>
                                    <p:set>
                                      <p:cBhvr>
                                        <p:cTn id="106" dur="1" fill="hold">
                                          <p:stCondLst>
                                            <p:cond delay="0"/>
                                          </p:stCondLst>
                                        </p:cTn>
                                        <p:tgtEl>
                                          <p:spTgt spid="13"/>
                                        </p:tgtEl>
                                        <p:attrNameLst>
                                          <p:attrName>style.visibility</p:attrName>
                                        </p:attrNameLst>
                                      </p:cBhvr>
                                      <p:to>
                                        <p:strVal val="visible"/>
                                      </p:to>
                                    </p:set>
                                    <p:anim calcmode="lin" valueType="num">
                                      <p:cBhvr additive="base">
                                        <p:cTn id="107" dur="5000" fill="hold"/>
                                        <p:tgtEl>
                                          <p:spTgt spid="13"/>
                                        </p:tgtEl>
                                        <p:attrNameLst>
                                          <p:attrName>ppt_x</p:attrName>
                                        </p:attrNameLst>
                                      </p:cBhvr>
                                      <p:tavLst>
                                        <p:tav tm="0">
                                          <p:val>
                                            <p:strVal val="1+#ppt_w/2"/>
                                          </p:val>
                                        </p:tav>
                                        <p:tav tm="100000">
                                          <p:val>
                                            <p:strVal val="#ppt_x"/>
                                          </p:val>
                                        </p:tav>
                                      </p:tavLst>
                                    </p:anim>
                                    <p:anim calcmode="lin" valueType="num">
                                      <p:cBhvr additive="base">
                                        <p:cTn id="108" dur="5000" fill="hold"/>
                                        <p:tgtEl>
                                          <p:spTgt spid="13"/>
                                        </p:tgtEl>
                                        <p:attrNameLst>
                                          <p:attrName>ppt_y</p:attrName>
                                        </p:attrNameLst>
                                      </p:cBhvr>
                                      <p:tavLst>
                                        <p:tav tm="0">
                                          <p:val>
                                            <p:strVal val="#ppt_y"/>
                                          </p:val>
                                        </p:tav>
                                        <p:tav tm="100000">
                                          <p:val>
                                            <p:strVal val="#ppt_y"/>
                                          </p:val>
                                        </p:tav>
                                      </p:tavLst>
                                    </p:anim>
                                  </p:childTnLst>
                                </p:cTn>
                              </p:par>
                            </p:childTnLst>
                          </p:cTn>
                        </p:par>
                        <p:par>
                          <p:cTn id="109" fill="hold">
                            <p:stCondLst>
                              <p:cond delay="105000"/>
                            </p:stCondLst>
                            <p:childTnLst>
                              <p:par>
                                <p:cTn id="110" presetID="2" presetClass="exit" presetSubtype="8" fill="hold" grpId="1" nodeType="afterEffect">
                                  <p:stCondLst>
                                    <p:cond delay="4000"/>
                                  </p:stCondLst>
                                  <p:childTnLst>
                                    <p:anim calcmode="lin" valueType="num">
                                      <p:cBhvr additive="base">
                                        <p:cTn id="111" dur="1000"/>
                                        <p:tgtEl>
                                          <p:spTgt spid="13"/>
                                        </p:tgtEl>
                                        <p:attrNameLst>
                                          <p:attrName>ppt_x</p:attrName>
                                        </p:attrNameLst>
                                      </p:cBhvr>
                                      <p:tavLst>
                                        <p:tav tm="0">
                                          <p:val>
                                            <p:strVal val="ppt_x"/>
                                          </p:val>
                                        </p:tav>
                                        <p:tav tm="100000">
                                          <p:val>
                                            <p:strVal val="0-ppt_w/2"/>
                                          </p:val>
                                        </p:tav>
                                      </p:tavLst>
                                    </p:anim>
                                    <p:anim calcmode="lin" valueType="num">
                                      <p:cBhvr additive="base">
                                        <p:cTn id="112" dur="1000"/>
                                        <p:tgtEl>
                                          <p:spTgt spid="13"/>
                                        </p:tgtEl>
                                        <p:attrNameLst>
                                          <p:attrName>ppt_y</p:attrName>
                                        </p:attrNameLst>
                                      </p:cBhvr>
                                      <p:tavLst>
                                        <p:tav tm="0">
                                          <p:val>
                                            <p:strVal val="ppt_y"/>
                                          </p:val>
                                        </p:tav>
                                        <p:tav tm="100000">
                                          <p:val>
                                            <p:strVal val="ppt_y"/>
                                          </p:val>
                                        </p:tav>
                                      </p:tavLst>
                                    </p:anim>
                                    <p:set>
                                      <p:cBhvr>
                                        <p:cTn id="113" dur="1" fill="hold">
                                          <p:stCondLst>
                                            <p:cond delay="999"/>
                                          </p:stCondLst>
                                        </p:cTn>
                                        <p:tgtEl>
                                          <p:spTgt spid="13"/>
                                        </p:tgtEl>
                                        <p:attrNameLst>
                                          <p:attrName>style.visibility</p:attrName>
                                        </p:attrNameLst>
                                      </p:cBhvr>
                                      <p:to>
                                        <p:strVal val="hidden"/>
                                      </p:to>
                                    </p:set>
                                  </p:childTnLst>
                                </p:cTn>
                              </p:par>
                            </p:childTnLst>
                          </p:cTn>
                        </p:par>
                        <p:par>
                          <p:cTn id="114" fill="hold">
                            <p:stCondLst>
                              <p:cond delay="110000"/>
                            </p:stCondLst>
                            <p:childTnLst>
                              <p:par>
                                <p:cTn id="115" presetID="2" presetClass="entr" presetSubtype="2" fill="hold" grpId="0" nodeType="afterEffect">
                                  <p:stCondLst>
                                    <p:cond delay="0"/>
                                  </p:stCondLst>
                                  <p:childTnLst>
                                    <p:set>
                                      <p:cBhvr>
                                        <p:cTn id="116" dur="1" fill="hold">
                                          <p:stCondLst>
                                            <p:cond delay="0"/>
                                          </p:stCondLst>
                                        </p:cTn>
                                        <p:tgtEl>
                                          <p:spTgt spid="14"/>
                                        </p:tgtEl>
                                        <p:attrNameLst>
                                          <p:attrName>style.visibility</p:attrName>
                                        </p:attrNameLst>
                                      </p:cBhvr>
                                      <p:to>
                                        <p:strVal val="visible"/>
                                      </p:to>
                                    </p:set>
                                    <p:anim calcmode="lin" valueType="num">
                                      <p:cBhvr additive="base">
                                        <p:cTn id="117" dur="5000" fill="hold"/>
                                        <p:tgtEl>
                                          <p:spTgt spid="14"/>
                                        </p:tgtEl>
                                        <p:attrNameLst>
                                          <p:attrName>ppt_x</p:attrName>
                                        </p:attrNameLst>
                                      </p:cBhvr>
                                      <p:tavLst>
                                        <p:tav tm="0">
                                          <p:val>
                                            <p:strVal val="1+#ppt_w/2"/>
                                          </p:val>
                                        </p:tav>
                                        <p:tav tm="100000">
                                          <p:val>
                                            <p:strVal val="#ppt_x"/>
                                          </p:val>
                                        </p:tav>
                                      </p:tavLst>
                                    </p:anim>
                                    <p:anim calcmode="lin" valueType="num">
                                      <p:cBhvr additive="base">
                                        <p:cTn id="118" dur="5000" fill="hold"/>
                                        <p:tgtEl>
                                          <p:spTgt spid="14"/>
                                        </p:tgtEl>
                                        <p:attrNameLst>
                                          <p:attrName>ppt_y</p:attrName>
                                        </p:attrNameLst>
                                      </p:cBhvr>
                                      <p:tavLst>
                                        <p:tav tm="0">
                                          <p:val>
                                            <p:strVal val="#ppt_y"/>
                                          </p:val>
                                        </p:tav>
                                        <p:tav tm="100000">
                                          <p:val>
                                            <p:strVal val="#ppt_y"/>
                                          </p:val>
                                        </p:tav>
                                      </p:tavLst>
                                    </p:anim>
                                  </p:childTnLst>
                                </p:cTn>
                              </p:par>
                            </p:childTnLst>
                          </p:cTn>
                        </p:par>
                        <p:par>
                          <p:cTn id="119" fill="hold">
                            <p:stCondLst>
                              <p:cond delay="115000"/>
                            </p:stCondLst>
                            <p:childTnLst>
                              <p:par>
                                <p:cTn id="120" presetID="2" presetClass="exit" presetSubtype="8" fill="hold" grpId="1" nodeType="afterEffect">
                                  <p:stCondLst>
                                    <p:cond delay="4000"/>
                                  </p:stCondLst>
                                  <p:childTnLst>
                                    <p:anim calcmode="lin" valueType="num">
                                      <p:cBhvr additive="base">
                                        <p:cTn id="121" dur="1000"/>
                                        <p:tgtEl>
                                          <p:spTgt spid="14"/>
                                        </p:tgtEl>
                                        <p:attrNameLst>
                                          <p:attrName>ppt_x</p:attrName>
                                        </p:attrNameLst>
                                      </p:cBhvr>
                                      <p:tavLst>
                                        <p:tav tm="0">
                                          <p:val>
                                            <p:strVal val="ppt_x"/>
                                          </p:val>
                                        </p:tav>
                                        <p:tav tm="100000">
                                          <p:val>
                                            <p:strVal val="0-ppt_w/2"/>
                                          </p:val>
                                        </p:tav>
                                      </p:tavLst>
                                    </p:anim>
                                    <p:anim calcmode="lin" valueType="num">
                                      <p:cBhvr additive="base">
                                        <p:cTn id="122" dur="1000"/>
                                        <p:tgtEl>
                                          <p:spTgt spid="14"/>
                                        </p:tgtEl>
                                        <p:attrNameLst>
                                          <p:attrName>ppt_y</p:attrName>
                                        </p:attrNameLst>
                                      </p:cBhvr>
                                      <p:tavLst>
                                        <p:tav tm="0">
                                          <p:val>
                                            <p:strVal val="ppt_y"/>
                                          </p:val>
                                        </p:tav>
                                        <p:tav tm="100000">
                                          <p:val>
                                            <p:strVal val="ppt_y"/>
                                          </p:val>
                                        </p:tav>
                                      </p:tavLst>
                                    </p:anim>
                                    <p:set>
                                      <p:cBhvr>
                                        <p:cTn id="123" dur="1" fill="hold">
                                          <p:stCondLst>
                                            <p:cond delay="999"/>
                                          </p:stCondLst>
                                        </p:cTn>
                                        <p:tgtEl>
                                          <p:spTgt spid="14"/>
                                        </p:tgtEl>
                                        <p:attrNameLst>
                                          <p:attrName>style.visibility</p:attrName>
                                        </p:attrNameLst>
                                      </p:cBhvr>
                                      <p:to>
                                        <p:strVal val="hidden"/>
                                      </p:to>
                                    </p:set>
                                  </p:childTnLst>
                                </p:cTn>
                              </p:par>
                            </p:childTnLst>
                          </p:cTn>
                        </p:par>
                        <p:par>
                          <p:cTn id="124" fill="hold">
                            <p:stCondLst>
                              <p:cond delay="120000"/>
                            </p:stCondLst>
                            <p:childTnLst>
                              <p:par>
                                <p:cTn id="125" presetID="2" presetClass="entr" presetSubtype="2" fill="hold" grpId="0" nodeType="after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additive="base">
                                        <p:cTn id="127" dur="5000" fill="hold"/>
                                        <p:tgtEl>
                                          <p:spTgt spid="15"/>
                                        </p:tgtEl>
                                        <p:attrNameLst>
                                          <p:attrName>ppt_x</p:attrName>
                                        </p:attrNameLst>
                                      </p:cBhvr>
                                      <p:tavLst>
                                        <p:tav tm="0">
                                          <p:val>
                                            <p:strVal val="1+#ppt_w/2"/>
                                          </p:val>
                                        </p:tav>
                                        <p:tav tm="100000">
                                          <p:val>
                                            <p:strVal val="#ppt_x"/>
                                          </p:val>
                                        </p:tav>
                                      </p:tavLst>
                                    </p:anim>
                                    <p:anim calcmode="lin" valueType="num">
                                      <p:cBhvr additive="base">
                                        <p:cTn id="128" dur="5000" fill="hold"/>
                                        <p:tgtEl>
                                          <p:spTgt spid="15"/>
                                        </p:tgtEl>
                                        <p:attrNameLst>
                                          <p:attrName>ppt_y</p:attrName>
                                        </p:attrNameLst>
                                      </p:cBhvr>
                                      <p:tavLst>
                                        <p:tav tm="0">
                                          <p:val>
                                            <p:strVal val="#ppt_y"/>
                                          </p:val>
                                        </p:tav>
                                        <p:tav tm="100000">
                                          <p:val>
                                            <p:strVal val="#ppt_y"/>
                                          </p:val>
                                        </p:tav>
                                      </p:tavLst>
                                    </p:anim>
                                  </p:childTnLst>
                                </p:cTn>
                              </p:par>
                            </p:childTnLst>
                          </p:cTn>
                        </p:par>
                        <p:par>
                          <p:cTn id="129" fill="hold">
                            <p:stCondLst>
                              <p:cond delay="125000"/>
                            </p:stCondLst>
                            <p:childTnLst>
                              <p:par>
                                <p:cTn id="130" presetID="2" presetClass="exit" presetSubtype="8" fill="hold" grpId="1" nodeType="afterEffect">
                                  <p:stCondLst>
                                    <p:cond delay="4000"/>
                                  </p:stCondLst>
                                  <p:childTnLst>
                                    <p:anim calcmode="lin" valueType="num">
                                      <p:cBhvr additive="base">
                                        <p:cTn id="131" dur="1000"/>
                                        <p:tgtEl>
                                          <p:spTgt spid="15"/>
                                        </p:tgtEl>
                                        <p:attrNameLst>
                                          <p:attrName>ppt_x</p:attrName>
                                        </p:attrNameLst>
                                      </p:cBhvr>
                                      <p:tavLst>
                                        <p:tav tm="0">
                                          <p:val>
                                            <p:strVal val="ppt_x"/>
                                          </p:val>
                                        </p:tav>
                                        <p:tav tm="100000">
                                          <p:val>
                                            <p:strVal val="0-ppt_w/2"/>
                                          </p:val>
                                        </p:tav>
                                      </p:tavLst>
                                    </p:anim>
                                    <p:anim calcmode="lin" valueType="num">
                                      <p:cBhvr additive="base">
                                        <p:cTn id="132" dur="1000"/>
                                        <p:tgtEl>
                                          <p:spTgt spid="15"/>
                                        </p:tgtEl>
                                        <p:attrNameLst>
                                          <p:attrName>ppt_y</p:attrName>
                                        </p:attrNameLst>
                                      </p:cBhvr>
                                      <p:tavLst>
                                        <p:tav tm="0">
                                          <p:val>
                                            <p:strVal val="ppt_y"/>
                                          </p:val>
                                        </p:tav>
                                        <p:tav tm="100000">
                                          <p:val>
                                            <p:strVal val="ppt_y"/>
                                          </p:val>
                                        </p:tav>
                                      </p:tavLst>
                                    </p:anim>
                                    <p:set>
                                      <p:cBhvr>
                                        <p:cTn id="133" dur="1" fill="hold">
                                          <p:stCondLst>
                                            <p:cond delay="999"/>
                                          </p:stCondLst>
                                        </p:cTn>
                                        <p:tgtEl>
                                          <p:spTgt spid="15"/>
                                        </p:tgtEl>
                                        <p:attrNameLst>
                                          <p:attrName>style.visibility</p:attrName>
                                        </p:attrNameLst>
                                      </p:cBhvr>
                                      <p:to>
                                        <p:strVal val="hidden"/>
                                      </p:to>
                                    </p:set>
                                  </p:childTnLst>
                                </p:cTn>
                              </p:par>
                            </p:childTnLst>
                          </p:cTn>
                        </p:par>
                        <p:par>
                          <p:cTn id="134" fill="hold">
                            <p:stCondLst>
                              <p:cond delay="130000"/>
                            </p:stCondLst>
                            <p:childTnLst>
                              <p:par>
                                <p:cTn id="135" presetID="2" presetClass="entr" presetSubtype="2" fill="hold" grpId="0" nodeType="afterEffect">
                                  <p:stCondLst>
                                    <p:cond delay="0"/>
                                  </p:stCondLst>
                                  <p:childTnLst>
                                    <p:set>
                                      <p:cBhvr>
                                        <p:cTn id="136" dur="1" fill="hold">
                                          <p:stCondLst>
                                            <p:cond delay="0"/>
                                          </p:stCondLst>
                                        </p:cTn>
                                        <p:tgtEl>
                                          <p:spTgt spid="16"/>
                                        </p:tgtEl>
                                        <p:attrNameLst>
                                          <p:attrName>style.visibility</p:attrName>
                                        </p:attrNameLst>
                                      </p:cBhvr>
                                      <p:to>
                                        <p:strVal val="visible"/>
                                      </p:to>
                                    </p:set>
                                    <p:anim calcmode="lin" valueType="num">
                                      <p:cBhvr additive="base">
                                        <p:cTn id="137" dur="5000" fill="hold"/>
                                        <p:tgtEl>
                                          <p:spTgt spid="16"/>
                                        </p:tgtEl>
                                        <p:attrNameLst>
                                          <p:attrName>ppt_x</p:attrName>
                                        </p:attrNameLst>
                                      </p:cBhvr>
                                      <p:tavLst>
                                        <p:tav tm="0">
                                          <p:val>
                                            <p:strVal val="1+#ppt_w/2"/>
                                          </p:val>
                                        </p:tav>
                                        <p:tav tm="100000">
                                          <p:val>
                                            <p:strVal val="#ppt_x"/>
                                          </p:val>
                                        </p:tav>
                                      </p:tavLst>
                                    </p:anim>
                                    <p:anim calcmode="lin" valueType="num">
                                      <p:cBhvr additive="base">
                                        <p:cTn id="138" dur="5000" fill="hold"/>
                                        <p:tgtEl>
                                          <p:spTgt spid="16"/>
                                        </p:tgtEl>
                                        <p:attrNameLst>
                                          <p:attrName>ppt_y</p:attrName>
                                        </p:attrNameLst>
                                      </p:cBhvr>
                                      <p:tavLst>
                                        <p:tav tm="0">
                                          <p:val>
                                            <p:strVal val="#ppt_y"/>
                                          </p:val>
                                        </p:tav>
                                        <p:tav tm="100000">
                                          <p:val>
                                            <p:strVal val="#ppt_y"/>
                                          </p:val>
                                        </p:tav>
                                      </p:tavLst>
                                    </p:anim>
                                  </p:childTnLst>
                                </p:cTn>
                              </p:par>
                            </p:childTnLst>
                          </p:cTn>
                        </p:par>
                        <p:par>
                          <p:cTn id="139" fill="hold">
                            <p:stCondLst>
                              <p:cond delay="135000"/>
                            </p:stCondLst>
                            <p:childTnLst>
                              <p:par>
                                <p:cTn id="140" presetID="2" presetClass="exit" presetSubtype="8" fill="hold" grpId="1" nodeType="afterEffect">
                                  <p:stCondLst>
                                    <p:cond delay="4000"/>
                                  </p:stCondLst>
                                  <p:childTnLst>
                                    <p:anim calcmode="lin" valueType="num">
                                      <p:cBhvr additive="base">
                                        <p:cTn id="141" dur="1000"/>
                                        <p:tgtEl>
                                          <p:spTgt spid="16"/>
                                        </p:tgtEl>
                                        <p:attrNameLst>
                                          <p:attrName>ppt_x</p:attrName>
                                        </p:attrNameLst>
                                      </p:cBhvr>
                                      <p:tavLst>
                                        <p:tav tm="0">
                                          <p:val>
                                            <p:strVal val="ppt_x"/>
                                          </p:val>
                                        </p:tav>
                                        <p:tav tm="100000">
                                          <p:val>
                                            <p:strVal val="0-ppt_w/2"/>
                                          </p:val>
                                        </p:tav>
                                      </p:tavLst>
                                    </p:anim>
                                    <p:anim calcmode="lin" valueType="num">
                                      <p:cBhvr additive="base">
                                        <p:cTn id="142" dur="1000"/>
                                        <p:tgtEl>
                                          <p:spTgt spid="16"/>
                                        </p:tgtEl>
                                        <p:attrNameLst>
                                          <p:attrName>ppt_y</p:attrName>
                                        </p:attrNameLst>
                                      </p:cBhvr>
                                      <p:tavLst>
                                        <p:tav tm="0">
                                          <p:val>
                                            <p:strVal val="ppt_y"/>
                                          </p:val>
                                        </p:tav>
                                        <p:tav tm="100000">
                                          <p:val>
                                            <p:strVal val="ppt_y"/>
                                          </p:val>
                                        </p:tav>
                                      </p:tavLst>
                                    </p:anim>
                                    <p:set>
                                      <p:cBhvr>
                                        <p:cTn id="143" dur="1" fill="hold">
                                          <p:stCondLst>
                                            <p:cond delay="999"/>
                                          </p:stCondLst>
                                        </p:cTn>
                                        <p:tgtEl>
                                          <p:spTgt spid="16"/>
                                        </p:tgtEl>
                                        <p:attrNameLst>
                                          <p:attrName>style.visibility</p:attrName>
                                        </p:attrNameLst>
                                      </p:cBhvr>
                                      <p:to>
                                        <p:strVal val="hidden"/>
                                      </p:to>
                                    </p:set>
                                  </p:childTnLst>
                                </p:cTn>
                              </p:par>
                            </p:childTnLst>
                          </p:cTn>
                        </p:par>
                        <p:par>
                          <p:cTn id="144" fill="hold">
                            <p:stCondLst>
                              <p:cond delay="140000"/>
                            </p:stCondLst>
                            <p:childTnLst>
                              <p:par>
                                <p:cTn id="145" presetID="2" presetClass="entr" presetSubtype="2" fill="hold" grpId="0" nodeType="afterEffect">
                                  <p:stCondLst>
                                    <p:cond delay="0"/>
                                  </p:stCondLst>
                                  <p:childTnLst>
                                    <p:set>
                                      <p:cBhvr>
                                        <p:cTn id="146" dur="1" fill="hold">
                                          <p:stCondLst>
                                            <p:cond delay="0"/>
                                          </p:stCondLst>
                                        </p:cTn>
                                        <p:tgtEl>
                                          <p:spTgt spid="18"/>
                                        </p:tgtEl>
                                        <p:attrNameLst>
                                          <p:attrName>style.visibility</p:attrName>
                                        </p:attrNameLst>
                                      </p:cBhvr>
                                      <p:to>
                                        <p:strVal val="visible"/>
                                      </p:to>
                                    </p:set>
                                    <p:anim calcmode="lin" valueType="num">
                                      <p:cBhvr additive="base">
                                        <p:cTn id="147" dur="5000" fill="hold"/>
                                        <p:tgtEl>
                                          <p:spTgt spid="18"/>
                                        </p:tgtEl>
                                        <p:attrNameLst>
                                          <p:attrName>ppt_x</p:attrName>
                                        </p:attrNameLst>
                                      </p:cBhvr>
                                      <p:tavLst>
                                        <p:tav tm="0">
                                          <p:val>
                                            <p:strVal val="1+#ppt_w/2"/>
                                          </p:val>
                                        </p:tav>
                                        <p:tav tm="100000">
                                          <p:val>
                                            <p:strVal val="#ppt_x"/>
                                          </p:val>
                                        </p:tav>
                                      </p:tavLst>
                                    </p:anim>
                                    <p:anim calcmode="lin" valueType="num">
                                      <p:cBhvr additive="base">
                                        <p:cTn id="148" dur="5000" fill="hold"/>
                                        <p:tgtEl>
                                          <p:spTgt spid="18"/>
                                        </p:tgtEl>
                                        <p:attrNameLst>
                                          <p:attrName>ppt_y</p:attrName>
                                        </p:attrNameLst>
                                      </p:cBhvr>
                                      <p:tavLst>
                                        <p:tav tm="0">
                                          <p:val>
                                            <p:strVal val="#ppt_y"/>
                                          </p:val>
                                        </p:tav>
                                        <p:tav tm="100000">
                                          <p:val>
                                            <p:strVal val="#ppt_y"/>
                                          </p:val>
                                        </p:tav>
                                      </p:tavLst>
                                    </p:anim>
                                  </p:childTnLst>
                                </p:cTn>
                              </p:par>
                            </p:childTnLst>
                          </p:cTn>
                        </p:par>
                        <p:par>
                          <p:cTn id="149" fill="hold">
                            <p:stCondLst>
                              <p:cond delay="145000"/>
                            </p:stCondLst>
                            <p:childTnLst>
                              <p:par>
                                <p:cTn id="150" presetID="2" presetClass="exit" presetSubtype="8" fill="hold" grpId="1" nodeType="afterEffect">
                                  <p:stCondLst>
                                    <p:cond delay="4000"/>
                                  </p:stCondLst>
                                  <p:childTnLst>
                                    <p:anim calcmode="lin" valueType="num">
                                      <p:cBhvr additive="base">
                                        <p:cTn id="151" dur="1000"/>
                                        <p:tgtEl>
                                          <p:spTgt spid="18"/>
                                        </p:tgtEl>
                                        <p:attrNameLst>
                                          <p:attrName>ppt_x</p:attrName>
                                        </p:attrNameLst>
                                      </p:cBhvr>
                                      <p:tavLst>
                                        <p:tav tm="0">
                                          <p:val>
                                            <p:strVal val="ppt_x"/>
                                          </p:val>
                                        </p:tav>
                                        <p:tav tm="100000">
                                          <p:val>
                                            <p:strVal val="0-ppt_w/2"/>
                                          </p:val>
                                        </p:tav>
                                      </p:tavLst>
                                    </p:anim>
                                    <p:anim calcmode="lin" valueType="num">
                                      <p:cBhvr additive="base">
                                        <p:cTn id="152" dur="1000"/>
                                        <p:tgtEl>
                                          <p:spTgt spid="18"/>
                                        </p:tgtEl>
                                        <p:attrNameLst>
                                          <p:attrName>ppt_y</p:attrName>
                                        </p:attrNameLst>
                                      </p:cBhvr>
                                      <p:tavLst>
                                        <p:tav tm="0">
                                          <p:val>
                                            <p:strVal val="ppt_y"/>
                                          </p:val>
                                        </p:tav>
                                        <p:tav tm="100000">
                                          <p:val>
                                            <p:strVal val="ppt_y"/>
                                          </p:val>
                                        </p:tav>
                                      </p:tavLst>
                                    </p:anim>
                                    <p:set>
                                      <p:cBhvr>
                                        <p:cTn id="153" dur="1" fill="hold">
                                          <p:stCondLst>
                                            <p:cond delay="999"/>
                                          </p:stCondLst>
                                        </p:cTn>
                                        <p:tgtEl>
                                          <p:spTgt spid="18"/>
                                        </p:tgtEl>
                                        <p:attrNameLst>
                                          <p:attrName>style.visibility</p:attrName>
                                        </p:attrNameLst>
                                      </p:cBhvr>
                                      <p:to>
                                        <p:strVal val="hidden"/>
                                      </p:to>
                                    </p:set>
                                  </p:childTnLst>
                                </p:cTn>
                              </p:par>
                            </p:childTnLst>
                          </p:cTn>
                        </p:par>
                        <p:par>
                          <p:cTn id="154" fill="hold">
                            <p:stCondLst>
                              <p:cond delay="150000"/>
                            </p:stCondLst>
                            <p:childTnLst>
                              <p:par>
                                <p:cTn id="155" presetID="2" presetClass="entr" presetSubtype="2" fill="hold" grpId="0" nodeType="afterEffect">
                                  <p:stCondLst>
                                    <p:cond delay="0"/>
                                  </p:stCondLst>
                                  <p:childTnLst>
                                    <p:set>
                                      <p:cBhvr>
                                        <p:cTn id="156" dur="1" fill="hold">
                                          <p:stCondLst>
                                            <p:cond delay="0"/>
                                          </p:stCondLst>
                                        </p:cTn>
                                        <p:tgtEl>
                                          <p:spTgt spid="19">
                                            <p:txEl>
                                              <p:pRg st="0" end="0"/>
                                            </p:txEl>
                                          </p:spTgt>
                                        </p:tgtEl>
                                        <p:attrNameLst>
                                          <p:attrName>style.visibility</p:attrName>
                                        </p:attrNameLst>
                                      </p:cBhvr>
                                      <p:to>
                                        <p:strVal val="visible"/>
                                      </p:to>
                                    </p:set>
                                    <p:anim calcmode="lin" valueType="num">
                                      <p:cBhvr additive="base">
                                        <p:cTn id="157" dur="5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58" dur="5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159" fill="hold">
                            <p:stCondLst>
                              <p:cond delay="155000"/>
                            </p:stCondLst>
                            <p:childTnLst>
                              <p:par>
                                <p:cTn id="160" presetID="2" presetClass="exit" presetSubtype="8" fill="hold" grpId="1" nodeType="afterEffect">
                                  <p:stCondLst>
                                    <p:cond delay="4000"/>
                                  </p:stCondLst>
                                  <p:childTnLst>
                                    <p:anim calcmode="lin" valueType="num">
                                      <p:cBhvr additive="base">
                                        <p:cTn id="161" dur="1000"/>
                                        <p:tgtEl>
                                          <p:spTgt spid="19">
                                            <p:txEl>
                                              <p:pRg st="0" end="0"/>
                                            </p:txEl>
                                          </p:spTgt>
                                        </p:tgtEl>
                                        <p:attrNameLst>
                                          <p:attrName>ppt_x</p:attrName>
                                        </p:attrNameLst>
                                      </p:cBhvr>
                                      <p:tavLst>
                                        <p:tav tm="0">
                                          <p:val>
                                            <p:strVal val="ppt_x"/>
                                          </p:val>
                                        </p:tav>
                                        <p:tav tm="100000">
                                          <p:val>
                                            <p:strVal val="0-ppt_w/2"/>
                                          </p:val>
                                        </p:tav>
                                      </p:tavLst>
                                    </p:anim>
                                    <p:anim calcmode="lin" valueType="num">
                                      <p:cBhvr additive="base">
                                        <p:cTn id="162" dur="1000"/>
                                        <p:tgtEl>
                                          <p:spTgt spid="19">
                                            <p:txEl>
                                              <p:pRg st="0" end="0"/>
                                            </p:txEl>
                                          </p:spTgt>
                                        </p:tgtEl>
                                        <p:attrNameLst>
                                          <p:attrName>ppt_y</p:attrName>
                                        </p:attrNameLst>
                                      </p:cBhvr>
                                      <p:tavLst>
                                        <p:tav tm="0">
                                          <p:val>
                                            <p:strVal val="ppt_y"/>
                                          </p:val>
                                        </p:tav>
                                        <p:tav tm="100000">
                                          <p:val>
                                            <p:strVal val="ppt_y"/>
                                          </p:val>
                                        </p:tav>
                                      </p:tavLst>
                                    </p:anim>
                                    <p:set>
                                      <p:cBhvr>
                                        <p:cTn id="163" dur="1" fill="hold">
                                          <p:stCondLst>
                                            <p:cond delay="999"/>
                                          </p:stCondLst>
                                        </p:cTn>
                                        <p:tgtEl>
                                          <p:spTgt spid="19">
                                            <p:txEl>
                                              <p:pRg st="0" end="0"/>
                                            </p:txEl>
                                          </p:spTgt>
                                        </p:tgtEl>
                                        <p:attrNameLst>
                                          <p:attrName>style.visibility</p:attrName>
                                        </p:attrNameLst>
                                      </p:cBhvr>
                                      <p:to>
                                        <p:strVal val="hidden"/>
                                      </p:to>
                                    </p:set>
                                  </p:childTnLst>
                                </p:cTn>
                              </p:par>
                            </p:childTnLst>
                          </p:cTn>
                        </p:par>
                        <p:par>
                          <p:cTn id="164" fill="hold">
                            <p:stCondLst>
                              <p:cond delay="160000"/>
                            </p:stCondLst>
                            <p:childTnLst>
                              <p:par>
                                <p:cTn id="165" presetID="2" presetClass="entr" presetSubtype="2" fill="hold" grpId="0" nodeType="afterEffect">
                                  <p:stCondLst>
                                    <p:cond delay="0"/>
                                  </p:stCondLst>
                                  <p:childTnLst>
                                    <p:set>
                                      <p:cBhvr>
                                        <p:cTn id="166" dur="1" fill="hold">
                                          <p:stCondLst>
                                            <p:cond delay="0"/>
                                          </p:stCondLst>
                                        </p:cTn>
                                        <p:tgtEl>
                                          <p:spTgt spid="32"/>
                                        </p:tgtEl>
                                        <p:attrNameLst>
                                          <p:attrName>style.visibility</p:attrName>
                                        </p:attrNameLst>
                                      </p:cBhvr>
                                      <p:to>
                                        <p:strVal val="visible"/>
                                      </p:to>
                                    </p:set>
                                    <p:anim calcmode="lin" valueType="num">
                                      <p:cBhvr additive="base">
                                        <p:cTn id="167" dur="5000" fill="hold"/>
                                        <p:tgtEl>
                                          <p:spTgt spid="32"/>
                                        </p:tgtEl>
                                        <p:attrNameLst>
                                          <p:attrName>ppt_x</p:attrName>
                                        </p:attrNameLst>
                                      </p:cBhvr>
                                      <p:tavLst>
                                        <p:tav tm="0">
                                          <p:val>
                                            <p:strVal val="1+#ppt_w/2"/>
                                          </p:val>
                                        </p:tav>
                                        <p:tav tm="100000">
                                          <p:val>
                                            <p:strVal val="#ppt_x"/>
                                          </p:val>
                                        </p:tav>
                                      </p:tavLst>
                                    </p:anim>
                                    <p:anim calcmode="lin" valueType="num">
                                      <p:cBhvr additive="base">
                                        <p:cTn id="168" dur="5000" fill="hold"/>
                                        <p:tgtEl>
                                          <p:spTgt spid="32"/>
                                        </p:tgtEl>
                                        <p:attrNameLst>
                                          <p:attrName>ppt_y</p:attrName>
                                        </p:attrNameLst>
                                      </p:cBhvr>
                                      <p:tavLst>
                                        <p:tav tm="0">
                                          <p:val>
                                            <p:strVal val="#ppt_y"/>
                                          </p:val>
                                        </p:tav>
                                        <p:tav tm="100000">
                                          <p:val>
                                            <p:strVal val="#ppt_y"/>
                                          </p:val>
                                        </p:tav>
                                      </p:tavLst>
                                    </p:anim>
                                  </p:childTnLst>
                                </p:cTn>
                              </p:par>
                            </p:childTnLst>
                          </p:cTn>
                        </p:par>
                        <p:par>
                          <p:cTn id="169" fill="hold">
                            <p:stCondLst>
                              <p:cond delay="165000"/>
                            </p:stCondLst>
                            <p:childTnLst>
                              <p:par>
                                <p:cTn id="170" presetID="2" presetClass="exit" presetSubtype="8" fill="hold" grpId="1" nodeType="afterEffect">
                                  <p:stCondLst>
                                    <p:cond delay="4000"/>
                                  </p:stCondLst>
                                  <p:childTnLst>
                                    <p:anim calcmode="lin" valueType="num">
                                      <p:cBhvr additive="base">
                                        <p:cTn id="171" dur="1000"/>
                                        <p:tgtEl>
                                          <p:spTgt spid="32"/>
                                        </p:tgtEl>
                                        <p:attrNameLst>
                                          <p:attrName>ppt_x</p:attrName>
                                        </p:attrNameLst>
                                      </p:cBhvr>
                                      <p:tavLst>
                                        <p:tav tm="0">
                                          <p:val>
                                            <p:strVal val="ppt_x"/>
                                          </p:val>
                                        </p:tav>
                                        <p:tav tm="100000">
                                          <p:val>
                                            <p:strVal val="0-ppt_w/2"/>
                                          </p:val>
                                        </p:tav>
                                      </p:tavLst>
                                    </p:anim>
                                    <p:anim calcmode="lin" valueType="num">
                                      <p:cBhvr additive="base">
                                        <p:cTn id="172" dur="1000"/>
                                        <p:tgtEl>
                                          <p:spTgt spid="32"/>
                                        </p:tgtEl>
                                        <p:attrNameLst>
                                          <p:attrName>ppt_y</p:attrName>
                                        </p:attrNameLst>
                                      </p:cBhvr>
                                      <p:tavLst>
                                        <p:tav tm="0">
                                          <p:val>
                                            <p:strVal val="ppt_y"/>
                                          </p:val>
                                        </p:tav>
                                        <p:tav tm="100000">
                                          <p:val>
                                            <p:strVal val="ppt_y"/>
                                          </p:val>
                                        </p:tav>
                                      </p:tavLst>
                                    </p:anim>
                                    <p:set>
                                      <p:cBhvr>
                                        <p:cTn id="173" dur="1" fill="hold">
                                          <p:stCondLst>
                                            <p:cond delay="999"/>
                                          </p:stCondLst>
                                        </p:cTn>
                                        <p:tgtEl>
                                          <p:spTgt spid="32"/>
                                        </p:tgtEl>
                                        <p:attrNameLst>
                                          <p:attrName>style.visibility</p:attrName>
                                        </p:attrNameLst>
                                      </p:cBhvr>
                                      <p:to>
                                        <p:strVal val="hidden"/>
                                      </p:to>
                                    </p:set>
                                  </p:childTnLst>
                                </p:cTn>
                              </p:par>
                            </p:childTnLst>
                          </p:cTn>
                        </p:par>
                        <p:par>
                          <p:cTn id="174" fill="hold">
                            <p:stCondLst>
                              <p:cond delay="170000"/>
                            </p:stCondLst>
                            <p:childTnLst>
                              <p:par>
                                <p:cTn id="175" presetID="2" presetClass="entr" presetSubtype="2" fill="hold" grpId="0" nodeType="afterEffect">
                                  <p:stCondLst>
                                    <p:cond delay="0"/>
                                  </p:stCondLst>
                                  <p:childTnLst>
                                    <p:set>
                                      <p:cBhvr>
                                        <p:cTn id="176" dur="1" fill="hold">
                                          <p:stCondLst>
                                            <p:cond delay="0"/>
                                          </p:stCondLst>
                                        </p:cTn>
                                        <p:tgtEl>
                                          <p:spTgt spid="20"/>
                                        </p:tgtEl>
                                        <p:attrNameLst>
                                          <p:attrName>style.visibility</p:attrName>
                                        </p:attrNameLst>
                                      </p:cBhvr>
                                      <p:to>
                                        <p:strVal val="visible"/>
                                      </p:to>
                                    </p:set>
                                    <p:anim calcmode="lin" valueType="num">
                                      <p:cBhvr additive="base">
                                        <p:cTn id="177" dur="5000" fill="hold"/>
                                        <p:tgtEl>
                                          <p:spTgt spid="20"/>
                                        </p:tgtEl>
                                        <p:attrNameLst>
                                          <p:attrName>ppt_x</p:attrName>
                                        </p:attrNameLst>
                                      </p:cBhvr>
                                      <p:tavLst>
                                        <p:tav tm="0">
                                          <p:val>
                                            <p:strVal val="1+#ppt_w/2"/>
                                          </p:val>
                                        </p:tav>
                                        <p:tav tm="100000">
                                          <p:val>
                                            <p:strVal val="#ppt_x"/>
                                          </p:val>
                                        </p:tav>
                                      </p:tavLst>
                                    </p:anim>
                                    <p:anim calcmode="lin" valueType="num">
                                      <p:cBhvr additive="base">
                                        <p:cTn id="178" dur="5000" fill="hold"/>
                                        <p:tgtEl>
                                          <p:spTgt spid="20"/>
                                        </p:tgtEl>
                                        <p:attrNameLst>
                                          <p:attrName>ppt_y</p:attrName>
                                        </p:attrNameLst>
                                      </p:cBhvr>
                                      <p:tavLst>
                                        <p:tav tm="0">
                                          <p:val>
                                            <p:strVal val="#ppt_y"/>
                                          </p:val>
                                        </p:tav>
                                        <p:tav tm="100000">
                                          <p:val>
                                            <p:strVal val="#ppt_y"/>
                                          </p:val>
                                        </p:tav>
                                      </p:tavLst>
                                    </p:anim>
                                  </p:childTnLst>
                                </p:cTn>
                              </p:par>
                            </p:childTnLst>
                          </p:cTn>
                        </p:par>
                        <p:par>
                          <p:cTn id="179" fill="hold">
                            <p:stCondLst>
                              <p:cond delay="175000"/>
                            </p:stCondLst>
                            <p:childTnLst>
                              <p:par>
                                <p:cTn id="180" presetID="2" presetClass="exit" presetSubtype="8" fill="hold" grpId="1" nodeType="afterEffect">
                                  <p:stCondLst>
                                    <p:cond delay="4000"/>
                                  </p:stCondLst>
                                  <p:childTnLst>
                                    <p:anim calcmode="lin" valueType="num">
                                      <p:cBhvr additive="base">
                                        <p:cTn id="181" dur="1000"/>
                                        <p:tgtEl>
                                          <p:spTgt spid="20"/>
                                        </p:tgtEl>
                                        <p:attrNameLst>
                                          <p:attrName>ppt_x</p:attrName>
                                        </p:attrNameLst>
                                      </p:cBhvr>
                                      <p:tavLst>
                                        <p:tav tm="0">
                                          <p:val>
                                            <p:strVal val="ppt_x"/>
                                          </p:val>
                                        </p:tav>
                                        <p:tav tm="100000">
                                          <p:val>
                                            <p:strVal val="0-ppt_w/2"/>
                                          </p:val>
                                        </p:tav>
                                      </p:tavLst>
                                    </p:anim>
                                    <p:anim calcmode="lin" valueType="num">
                                      <p:cBhvr additive="base">
                                        <p:cTn id="182" dur="1000"/>
                                        <p:tgtEl>
                                          <p:spTgt spid="20"/>
                                        </p:tgtEl>
                                        <p:attrNameLst>
                                          <p:attrName>ppt_y</p:attrName>
                                        </p:attrNameLst>
                                      </p:cBhvr>
                                      <p:tavLst>
                                        <p:tav tm="0">
                                          <p:val>
                                            <p:strVal val="ppt_y"/>
                                          </p:val>
                                        </p:tav>
                                        <p:tav tm="100000">
                                          <p:val>
                                            <p:strVal val="ppt_y"/>
                                          </p:val>
                                        </p:tav>
                                      </p:tavLst>
                                    </p:anim>
                                    <p:set>
                                      <p:cBhvr>
                                        <p:cTn id="183" dur="1" fill="hold">
                                          <p:stCondLst>
                                            <p:cond delay="999"/>
                                          </p:stCondLst>
                                        </p:cTn>
                                        <p:tgtEl>
                                          <p:spTgt spid="20"/>
                                        </p:tgtEl>
                                        <p:attrNameLst>
                                          <p:attrName>style.visibility</p:attrName>
                                        </p:attrNameLst>
                                      </p:cBhvr>
                                      <p:to>
                                        <p:strVal val="hidden"/>
                                      </p:to>
                                    </p:set>
                                  </p:childTnLst>
                                </p:cTn>
                              </p:par>
                            </p:childTnLst>
                          </p:cTn>
                        </p:par>
                        <p:par>
                          <p:cTn id="184" fill="hold">
                            <p:stCondLst>
                              <p:cond delay="180000"/>
                            </p:stCondLst>
                            <p:childTnLst>
                              <p:par>
                                <p:cTn id="185" presetID="2" presetClass="entr" presetSubtype="2" fill="hold" grpId="0" nodeType="afterEffect">
                                  <p:stCondLst>
                                    <p:cond delay="0"/>
                                  </p:stCondLst>
                                  <p:childTnLst>
                                    <p:set>
                                      <p:cBhvr>
                                        <p:cTn id="186" dur="1" fill="hold">
                                          <p:stCondLst>
                                            <p:cond delay="0"/>
                                          </p:stCondLst>
                                        </p:cTn>
                                        <p:tgtEl>
                                          <p:spTgt spid="21"/>
                                        </p:tgtEl>
                                        <p:attrNameLst>
                                          <p:attrName>style.visibility</p:attrName>
                                        </p:attrNameLst>
                                      </p:cBhvr>
                                      <p:to>
                                        <p:strVal val="visible"/>
                                      </p:to>
                                    </p:set>
                                    <p:anim calcmode="lin" valueType="num">
                                      <p:cBhvr additive="base">
                                        <p:cTn id="187" dur="5000" fill="hold"/>
                                        <p:tgtEl>
                                          <p:spTgt spid="21"/>
                                        </p:tgtEl>
                                        <p:attrNameLst>
                                          <p:attrName>ppt_x</p:attrName>
                                        </p:attrNameLst>
                                      </p:cBhvr>
                                      <p:tavLst>
                                        <p:tav tm="0">
                                          <p:val>
                                            <p:strVal val="1+#ppt_w/2"/>
                                          </p:val>
                                        </p:tav>
                                        <p:tav tm="100000">
                                          <p:val>
                                            <p:strVal val="#ppt_x"/>
                                          </p:val>
                                        </p:tav>
                                      </p:tavLst>
                                    </p:anim>
                                    <p:anim calcmode="lin" valueType="num">
                                      <p:cBhvr additive="base">
                                        <p:cTn id="188" dur="5000" fill="hold"/>
                                        <p:tgtEl>
                                          <p:spTgt spid="21"/>
                                        </p:tgtEl>
                                        <p:attrNameLst>
                                          <p:attrName>ppt_y</p:attrName>
                                        </p:attrNameLst>
                                      </p:cBhvr>
                                      <p:tavLst>
                                        <p:tav tm="0">
                                          <p:val>
                                            <p:strVal val="#ppt_y"/>
                                          </p:val>
                                        </p:tav>
                                        <p:tav tm="100000">
                                          <p:val>
                                            <p:strVal val="#ppt_y"/>
                                          </p:val>
                                        </p:tav>
                                      </p:tavLst>
                                    </p:anim>
                                  </p:childTnLst>
                                </p:cTn>
                              </p:par>
                            </p:childTnLst>
                          </p:cTn>
                        </p:par>
                        <p:par>
                          <p:cTn id="189" fill="hold">
                            <p:stCondLst>
                              <p:cond delay="185000"/>
                            </p:stCondLst>
                            <p:childTnLst>
                              <p:par>
                                <p:cTn id="190" presetID="2" presetClass="exit" presetSubtype="8" fill="hold" grpId="1" nodeType="afterEffect">
                                  <p:stCondLst>
                                    <p:cond delay="4000"/>
                                  </p:stCondLst>
                                  <p:childTnLst>
                                    <p:anim calcmode="lin" valueType="num">
                                      <p:cBhvr additive="base">
                                        <p:cTn id="191" dur="1000"/>
                                        <p:tgtEl>
                                          <p:spTgt spid="21"/>
                                        </p:tgtEl>
                                        <p:attrNameLst>
                                          <p:attrName>ppt_x</p:attrName>
                                        </p:attrNameLst>
                                      </p:cBhvr>
                                      <p:tavLst>
                                        <p:tav tm="0">
                                          <p:val>
                                            <p:strVal val="ppt_x"/>
                                          </p:val>
                                        </p:tav>
                                        <p:tav tm="100000">
                                          <p:val>
                                            <p:strVal val="0-ppt_w/2"/>
                                          </p:val>
                                        </p:tav>
                                      </p:tavLst>
                                    </p:anim>
                                    <p:anim calcmode="lin" valueType="num">
                                      <p:cBhvr additive="base">
                                        <p:cTn id="192" dur="1000"/>
                                        <p:tgtEl>
                                          <p:spTgt spid="21"/>
                                        </p:tgtEl>
                                        <p:attrNameLst>
                                          <p:attrName>ppt_y</p:attrName>
                                        </p:attrNameLst>
                                      </p:cBhvr>
                                      <p:tavLst>
                                        <p:tav tm="0">
                                          <p:val>
                                            <p:strVal val="ppt_y"/>
                                          </p:val>
                                        </p:tav>
                                        <p:tav tm="100000">
                                          <p:val>
                                            <p:strVal val="ppt_y"/>
                                          </p:val>
                                        </p:tav>
                                      </p:tavLst>
                                    </p:anim>
                                    <p:set>
                                      <p:cBhvr>
                                        <p:cTn id="193" dur="1" fill="hold">
                                          <p:stCondLst>
                                            <p:cond delay="999"/>
                                          </p:stCondLst>
                                        </p:cTn>
                                        <p:tgtEl>
                                          <p:spTgt spid="21"/>
                                        </p:tgtEl>
                                        <p:attrNameLst>
                                          <p:attrName>style.visibility</p:attrName>
                                        </p:attrNameLst>
                                      </p:cBhvr>
                                      <p:to>
                                        <p:strVal val="hidden"/>
                                      </p:to>
                                    </p:set>
                                  </p:childTnLst>
                                </p:cTn>
                              </p:par>
                            </p:childTnLst>
                          </p:cTn>
                        </p:par>
                        <p:par>
                          <p:cTn id="194" fill="hold">
                            <p:stCondLst>
                              <p:cond delay="190000"/>
                            </p:stCondLst>
                            <p:childTnLst>
                              <p:par>
                                <p:cTn id="195" presetID="2" presetClass="entr" presetSubtype="2" fill="hold" grpId="0" nodeType="afterEffect">
                                  <p:stCondLst>
                                    <p:cond delay="0"/>
                                  </p:stCondLst>
                                  <p:childTnLst>
                                    <p:set>
                                      <p:cBhvr>
                                        <p:cTn id="196" dur="1" fill="hold">
                                          <p:stCondLst>
                                            <p:cond delay="0"/>
                                          </p:stCondLst>
                                        </p:cTn>
                                        <p:tgtEl>
                                          <p:spTgt spid="22"/>
                                        </p:tgtEl>
                                        <p:attrNameLst>
                                          <p:attrName>style.visibility</p:attrName>
                                        </p:attrNameLst>
                                      </p:cBhvr>
                                      <p:to>
                                        <p:strVal val="visible"/>
                                      </p:to>
                                    </p:set>
                                    <p:anim calcmode="lin" valueType="num">
                                      <p:cBhvr additive="base">
                                        <p:cTn id="197" dur="5000" fill="hold"/>
                                        <p:tgtEl>
                                          <p:spTgt spid="22"/>
                                        </p:tgtEl>
                                        <p:attrNameLst>
                                          <p:attrName>ppt_x</p:attrName>
                                        </p:attrNameLst>
                                      </p:cBhvr>
                                      <p:tavLst>
                                        <p:tav tm="0">
                                          <p:val>
                                            <p:strVal val="1+#ppt_w/2"/>
                                          </p:val>
                                        </p:tav>
                                        <p:tav tm="100000">
                                          <p:val>
                                            <p:strVal val="#ppt_x"/>
                                          </p:val>
                                        </p:tav>
                                      </p:tavLst>
                                    </p:anim>
                                    <p:anim calcmode="lin" valueType="num">
                                      <p:cBhvr additive="base">
                                        <p:cTn id="198" dur="5000" fill="hold"/>
                                        <p:tgtEl>
                                          <p:spTgt spid="22"/>
                                        </p:tgtEl>
                                        <p:attrNameLst>
                                          <p:attrName>ppt_y</p:attrName>
                                        </p:attrNameLst>
                                      </p:cBhvr>
                                      <p:tavLst>
                                        <p:tav tm="0">
                                          <p:val>
                                            <p:strVal val="#ppt_y"/>
                                          </p:val>
                                        </p:tav>
                                        <p:tav tm="100000">
                                          <p:val>
                                            <p:strVal val="#ppt_y"/>
                                          </p:val>
                                        </p:tav>
                                      </p:tavLst>
                                    </p:anim>
                                  </p:childTnLst>
                                </p:cTn>
                              </p:par>
                            </p:childTnLst>
                          </p:cTn>
                        </p:par>
                        <p:par>
                          <p:cTn id="199" fill="hold">
                            <p:stCondLst>
                              <p:cond delay="195000"/>
                            </p:stCondLst>
                            <p:childTnLst>
                              <p:par>
                                <p:cTn id="200" presetID="2" presetClass="exit" presetSubtype="8" fill="hold" grpId="1" nodeType="afterEffect">
                                  <p:stCondLst>
                                    <p:cond delay="4000"/>
                                  </p:stCondLst>
                                  <p:childTnLst>
                                    <p:anim calcmode="lin" valueType="num">
                                      <p:cBhvr additive="base">
                                        <p:cTn id="201" dur="1000"/>
                                        <p:tgtEl>
                                          <p:spTgt spid="22"/>
                                        </p:tgtEl>
                                        <p:attrNameLst>
                                          <p:attrName>ppt_x</p:attrName>
                                        </p:attrNameLst>
                                      </p:cBhvr>
                                      <p:tavLst>
                                        <p:tav tm="0">
                                          <p:val>
                                            <p:strVal val="ppt_x"/>
                                          </p:val>
                                        </p:tav>
                                        <p:tav tm="100000">
                                          <p:val>
                                            <p:strVal val="0-ppt_w/2"/>
                                          </p:val>
                                        </p:tav>
                                      </p:tavLst>
                                    </p:anim>
                                    <p:anim calcmode="lin" valueType="num">
                                      <p:cBhvr additive="base">
                                        <p:cTn id="202" dur="1000"/>
                                        <p:tgtEl>
                                          <p:spTgt spid="22"/>
                                        </p:tgtEl>
                                        <p:attrNameLst>
                                          <p:attrName>ppt_y</p:attrName>
                                        </p:attrNameLst>
                                      </p:cBhvr>
                                      <p:tavLst>
                                        <p:tav tm="0">
                                          <p:val>
                                            <p:strVal val="ppt_y"/>
                                          </p:val>
                                        </p:tav>
                                        <p:tav tm="100000">
                                          <p:val>
                                            <p:strVal val="ppt_y"/>
                                          </p:val>
                                        </p:tav>
                                      </p:tavLst>
                                    </p:anim>
                                    <p:set>
                                      <p:cBhvr>
                                        <p:cTn id="203" dur="1" fill="hold">
                                          <p:stCondLst>
                                            <p:cond delay="999"/>
                                          </p:stCondLst>
                                        </p:cTn>
                                        <p:tgtEl>
                                          <p:spTgt spid="22"/>
                                        </p:tgtEl>
                                        <p:attrNameLst>
                                          <p:attrName>style.visibility</p:attrName>
                                        </p:attrNameLst>
                                      </p:cBhvr>
                                      <p:to>
                                        <p:strVal val="hidden"/>
                                      </p:to>
                                    </p:set>
                                  </p:childTnLst>
                                </p:cTn>
                              </p:par>
                            </p:childTnLst>
                          </p:cTn>
                        </p:par>
                        <p:par>
                          <p:cTn id="204" fill="hold">
                            <p:stCondLst>
                              <p:cond delay="200000"/>
                            </p:stCondLst>
                            <p:childTnLst>
                              <p:par>
                                <p:cTn id="205" presetID="2" presetClass="entr" presetSubtype="2" fill="hold" grpId="0" nodeType="afterEffect">
                                  <p:stCondLst>
                                    <p:cond delay="0"/>
                                  </p:stCondLst>
                                  <p:childTnLst>
                                    <p:set>
                                      <p:cBhvr>
                                        <p:cTn id="206" dur="1" fill="hold">
                                          <p:stCondLst>
                                            <p:cond delay="0"/>
                                          </p:stCondLst>
                                        </p:cTn>
                                        <p:tgtEl>
                                          <p:spTgt spid="23"/>
                                        </p:tgtEl>
                                        <p:attrNameLst>
                                          <p:attrName>style.visibility</p:attrName>
                                        </p:attrNameLst>
                                      </p:cBhvr>
                                      <p:to>
                                        <p:strVal val="visible"/>
                                      </p:to>
                                    </p:set>
                                    <p:anim calcmode="lin" valueType="num">
                                      <p:cBhvr additive="base">
                                        <p:cTn id="207" dur="5000" fill="hold"/>
                                        <p:tgtEl>
                                          <p:spTgt spid="23"/>
                                        </p:tgtEl>
                                        <p:attrNameLst>
                                          <p:attrName>ppt_x</p:attrName>
                                        </p:attrNameLst>
                                      </p:cBhvr>
                                      <p:tavLst>
                                        <p:tav tm="0">
                                          <p:val>
                                            <p:strVal val="1+#ppt_w/2"/>
                                          </p:val>
                                        </p:tav>
                                        <p:tav tm="100000">
                                          <p:val>
                                            <p:strVal val="#ppt_x"/>
                                          </p:val>
                                        </p:tav>
                                      </p:tavLst>
                                    </p:anim>
                                    <p:anim calcmode="lin" valueType="num">
                                      <p:cBhvr additive="base">
                                        <p:cTn id="208" dur="5000" fill="hold"/>
                                        <p:tgtEl>
                                          <p:spTgt spid="23"/>
                                        </p:tgtEl>
                                        <p:attrNameLst>
                                          <p:attrName>ppt_y</p:attrName>
                                        </p:attrNameLst>
                                      </p:cBhvr>
                                      <p:tavLst>
                                        <p:tav tm="0">
                                          <p:val>
                                            <p:strVal val="#ppt_y"/>
                                          </p:val>
                                        </p:tav>
                                        <p:tav tm="100000">
                                          <p:val>
                                            <p:strVal val="#ppt_y"/>
                                          </p:val>
                                        </p:tav>
                                      </p:tavLst>
                                    </p:anim>
                                  </p:childTnLst>
                                </p:cTn>
                              </p:par>
                            </p:childTnLst>
                          </p:cTn>
                        </p:par>
                        <p:par>
                          <p:cTn id="209" fill="hold">
                            <p:stCondLst>
                              <p:cond delay="205000"/>
                            </p:stCondLst>
                            <p:childTnLst>
                              <p:par>
                                <p:cTn id="210" presetID="2" presetClass="exit" presetSubtype="8" fill="hold" grpId="1" nodeType="afterEffect">
                                  <p:stCondLst>
                                    <p:cond delay="4000"/>
                                  </p:stCondLst>
                                  <p:childTnLst>
                                    <p:anim calcmode="lin" valueType="num">
                                      <p:cBhvr additive="base">
                                        <p:cTn id="211" dur="1000"/>
                                        <p:tgtEl>
                                          <p:spTgt spid="23"/>
                                        </p:tgtEl>
                                        <p:attrNameLst>
                                          <p:attrName>ppt_x</p:attrName>
                                        </p:attrNameLst>
                                      </p:cBhvr>
                                      <p:tavLst>
                                        <p:tav tm="0">
                                          <p:val>
                                            <p:strVal val="ppt_x"/>
                                          </p:val>
                                        </p:tav>
                                        <p:tav tm="100000">
                                          <p:val>
                                            <p:strVal val="0-ppt_w/2"/>
                                          </p:val>
                                        </p:tav>
                                      </p:tavLst>
                                    </p:anim>
                                    <p:anim calcmode="lin" valueType="num">
                                      <p:cBhvr additive="base">
                                        <p:cTn id="212" dur="1000"/>
                                        <p:tgtEl>
                                          <p:spTgt spid="23"/>
                                        </p:tgtEl>
                                        <p:attrNameLst>
                                          <p:attrName>ppt_y</p:attrName>
                                        </p:attrNameLst>
                                      </p:cBhvr>
                                      <p:tavLst>
                                        <p:tav tm="0">
                                          <p:val>
                                            <p:strVal val="ppt_y"/>
                                          </p:val>
                                        </p:tav>
                                        <p:tav tm="100000">
                                          <p:val>
                                            <p:strVal val="ppt_y"/>
                                          </p:val>
                                        </p:tav>
                                      </p:tavLst>
                                    </p:anim>
                                    <p:set>
                                      <p:cBhvr>
                                        <p:cTn id="213" dur="1" fill="hold">
                                          <p:stCondLst>
                                            <p:cond delay="999"/>
                                          </p:stCondLst>
                                        </p:cTn>
                                        <p:tgtEl>
                                          <p:spTgt spid="23"/>
                                        </p:tgtEl>
                                        <p:attrNameLst>
                                          <p:attrName>style.visibility</p:attrName>
                                        </p:attrNameLst>
                                      </p:cBhvr>
                                      <p:to>
                                        <p:strVal val="hidden"/>
                                      </p:to>
                                    </p:set>
                                  </p:childTnLst>
                                </p:cTn>
                              </p:par>
                            </p:childTnLst>
                          </p:cTn>
                        </p:par>
                        <p:par>
                          <p:cTn id="214" fill="hold">
                            <p:stCondLst>
                              <p:cond delay="210000"/>
                            </p:stCondLst>
                            <p:childTnLst>
                              <p:par>
                                <p:cTn id="215" presetID="2" presetClass="entr" presetSubtype="2" fill="hold" grpId="0" nodeType="afterEffect">
                                  <p:stCondLst>
                                    <p:cond delay="0"/>
                                  </p:stCondLst>
                                  <p:childTnLst>
                                    <p:set>
                                      <p:cBhvr>
                                        <p:cTn id="216" dur="1" fill="hold">
                                          <p:stCondLst>
                                            <p:cond delay="0"/>
                                          </p:stCondLst>
                                        </p:cTn>
                                        <p:tgtEl>
                                          <p:spTgt spid="24"/>
                                        </p:tgtEl>
                                        <p:attrNameLst>
                                          <p:attrName>style.visibility</p:attrName>
                                        </p:attrNameLst>
                                      </p:cBhvr>
                                      <p:to>
                                        <p:strVal val="visible"/>
                                      </p:to>
                                    </p:set>
                                    <p:anim calcmode="lin" valueType="num">
                                      <p:cBhvr additive="base">
                                        <p:cTn id="217" dur="5000" fill="hold"/>
                                        <p:tgtEl>
                                          <p:spTgt spid="24"/>
                                        </p:tgtEl>
                                        <p:attrNameLst>
                                          <p:attrName>ppt_x</p:attrName>
                                        </p:attrNameLst>
                                      </p:cBhvr>
                                      <p:tavLst>
                                        <p:tav tm="0">
                                          <p:val>
                                            <p:strVal val="1+#ppt_w/2"/>
                                          </p:val>
                                        </p:tav>
                                        <p:tav tm="100000">
                                          <p:val>
                                            <p:strVal val="#ppt_x"/>
                                          </p:val>
                                        </p:tav>
                                      </p:tavLst>
                                    </p:anim>
                                    <p:anim calcmode="lin" valueType="num">
                                      <p:cBhvr additive="base">
                                        <p:cTn id="218" dur="5000" fill="hold"/>
                                        <p:tgtEl>
                                          <p:spTgt spid="24"/>
                                        </p:tgtEl>
                                        <p:attrNameLst>
                                          <p:attrName>ppt_y</p:attrName>
                                        </p:attrNameLst>
                                      </p:cBhvr>
                                      <p:tavLst>
                                        <p:tav tm="0">
                                          <p:val>
                                            <p:strVal val="#ppt_y"/>
                                          </p:val>
                                        </p:tav>
                                        <p:tav tm="100000">
                                          <p:val>
                                            <p:strVal val="#ppt_y"/>
                                          </p:val>
                                        </p:tav>
                                      </p:tavLst>
                                    </p:anim>
                                  </p:childTnLst>
                                </p:cTn>
                              </p:par>
                            </p:childTnLst>
                          </p:cTn>
                        </p:par>
                        <p:par>
                          <p:cTn id="219" fill="hold">
                            <p:stCondLst>
                              <p:cond delay="215000"/>
                            </p:stCondLst>
                            <p:childTnLst>
                              <p:par>
                                <p:cTn id="220" presetID="2" presetClass="exit" presetSubtype="8" fill="hold" grpId="1" nodeType="afterEffect">
                                  <p:stCondLst>
                                    <p:cond delay="4000"/>
                                  </p:stCondLst>
                                  <p:childTnLst>
                                    <p:anim calcmode="lin" valueType="num">
                                      <p:cBhvr additive="base">
                                        <p:cTn id="221" dur="1000"/>
                                        <p:tgtEl>
                                          <p:spTgt spid="24"/>
                                        </p:tgtEl>
                                        <p:attrNameLst>
                                          <p:attrName>ppt_x</p:attrName>
                                        </p:attrNameLst>
                                      </p:cBhvr>
                                      <p:tavLst>
                                        <p:tav tm="0">
                                          <p:val>
                                            <p:strVal val="ppt_x"/>
                                          </p:val>
                                        </p:tav>
                                        <p:tav tm="100000">
                                          <p:val>
                                            <p:strVal val="0-ppt_w/2"/>
                                          </p:val>
                                        </p:tav>
                                      </p:tavLst>
                                    </p:anim>
                                    <p:anim calcmode="lin" valueType="num">
                                      <p:cBhvr additive="base">
                                        <p:cTn id="222" dur="1000"/>
                                        <p:tgtEl>
                                          <p:spTgt spid="24"/>
                                        </p:tgtEl>
                                        <p:attrNameLst>
                                          <p:attrName>ppt_y</p:attrName>
                                        </p:attrNameLst>
                                      </p:cBhvr>
                                      <p:tavLst>
                                        <p:tav tm="0">
                                          <p:val>
                                            <p:strVal val="ppt_y"/>
                                          </p:val>
                                        </p:tav>
                                        <p:tav tm="100000">
                                          <p:val>
                                            <p:strVal val="ppt_y"/>
                                          </p:val>
                                        </p:tav>
                                      </p:tavLst>
                                    </p:anim>
                                    <p:set>
                                      <p:cBhvr>
                                        <p:cTn id="223" dur="1" fill="hold">
                                          <p:stCondLst>
                                            <p:cond delay="999"/>
                                          </p:stCondLst>
                                        </p:cTn>
                                        <p:tgtEl>
                                          <p:spTgt spid="24"/>
                                        </p:tgtEl>
                                        <p:attrNameLst>
                                          <p:attrName>style.visibility</p:attrName>
                                        </p:attrNameLst>
                                      </p:cBhvr>
                                      <p:to>
                                        <p:strVal val="hidden"/>
                                      </p:to>
                                    </p:set>
                                  </p:childTnLst>
                                </p:cTn>
                              </p:par>
                            </p:childTnLst>
                          </p:cTn>
                        </p:par>
                        <p:par>
                          <p:cTn id="224" fill="hold">
                            <p:stCondLst>
                              <p:cond delay="220000"/>
                            </p:stCondLst>
                            <p:childTnLst>
                              <p:par>
                                <p:cTn id="225" presetID="2" presetClass="entr" presetSubtype="2" fill="hold" grpId="0" nodeType="afterEffect">
                                  <p:stCondLst>
                                    <p:cond delay="0"/>
                                  </p:stCondLst>
                                  <p:childTnLst>
                                    <p:set>
                                      <p:cBhvr>
                                        <p:cTn id="226" dur="1" fill="hold">
                                          <p:stCondLst>
                                            <p:cond delay="0"/>
                                          </p:stCondLst>
                                        </p:cTn>
                                        <p:tgtEl>
                                          <p:spTgt spid="25"/>
                                        </p:tgtEl>
                                        <p:attrNameLst>
                                          <p:attrName>style.visibility</p:attrName>
                                        </p:attrNameLst>
                                      </p:cBhvr>
                                      <p:to>
                                        <p:strVal val="visible"/>
                                      </p:to>
                                    </p:set>
                                    <p:anim calcmode="lin" valueType="num">
                                      <p:cBhvr additive="base">
                                        <p:cTn id="227" dur="5000" fill="hold"/>
                                        <p:tgtEl>
                                          <p:spTgt spid="25"/>
                                        </p:tgtEl>
                                        <p:attrNameLst>
                                          <p:attrName>ppt_x</p:attrName>
                                        </p:attrNameLst>
                                      </p:cBhvr>
                                      <p:tavLst>
                                        <p:tav tm="0">
                                          <p:val>
                                            <p:strVal val="1+#ppt_w/2"/>
                                          </p:val>
                                        </p:tav>
                                        <p:tav tm="100000">
                                          <p:val>
                                            <p:strVal val="#ppt_x"/>
                                          </p:val>
                                        </p:tav>
                                      </p:tavLst>
                                    </p:anim>
                                    <p:anim calcmode="lin" valueType="num">
                                      <p:cBhvr additive="base">
                                        <p:cTn id="228" dur="5000" fill="hold"/>
                                        <p:tgtEl>
                                          <p:spTgt spid="25"/>
                                        </p:tgtEl>
                                        <p:attrNameLst>
                                          <p:attrName>ppt_y</p:attrName>
                                        </p:attrNameLst>
                                      </p:cBhvr>
                                      <p:tavLst>
                                        <p:tav tm="0">
                                          <p:val>
                                            <p:strVal val="#ppt_y"/>
                                          </p:val>
                                        </p:tav>
                                        <p:tav tm="100000">
                                          <p:val>
                                            <p:strVal val="#ppt_y"/>
                                          </p:val>
                                        </p:tav>
                                      </p:tavLst>
                                    </p:anim>
                                  </p:childTnLst>
                                </p:cTn>
                              </p:par>
                            </p:childTnLst>
                          </p:cTn>
                        </p:par>
                        <p:par>
                          <p:cTn id="229" fill="hold">
                            <p:stCondLst>
                              <p:cond delay="225000"/>
                            </p:stCondLst>
                            <p:childTnLst>
                              <p:par>
                                <p:cTn id="230" presetID="2" presetClass="exit" presetSubtype="8" fill="hold" grpId="1" nodeType="afterEffect">
                                  <p:stCondLst>
                                    <p:cond delay="4000"/>
                                  </p:stCondLst>
                                  <p:childTnLst>
                                    <p:anim calcmode="lin" valueType="num">
                                      <p:cBhvr additive="base">
                                        <p:cTn id="231" dur="1000"/>
                                        <p:tgtEl>
                                          <p:spTgt spid="25"/>
                                        </p:tgtEl>
                                        <p:attrNameLst>
                                          <p:attrName>ppt_x</p:attrName>
                                        </p:attrNameLst>
                                      </p:cBhvr>
                                      <p:tavLst>
                                        <p:tav tm="0">
                                          <p:val>
                                            <p:strVal val="ppt_x"/>
                                          </p:val>
                                        </p:tav>
                                        <p:tav tm="100000">
                                          <p:val>
                                            <p:strVal val="0-ppt_w/2"/>
                                          </p:val>
                                        </p:tav>
                                      </p:tavLst>
                                    </p:anim>
                                    <p:anim calcmode="lin" valueType="num">
                                      <p:cBhvr additive="base">
                                        <p:cTn id="232" dur="1000"/>
                                        <p:tgtEl>
                                          <p:spTgt spid="25"/>
                                        </p:tgtEl>
                                        <p:attrNameLst>
                                          <p:attrName>ppt_y</p:attrName>
                                        </p:attrNameLst>
                                      </p:cBhvr>
                                      <p:tavLst>
                                        <p:tav tm="0">
                                          <p:val>
                                            <p:strVal val="ppt_y"/>
                                          </p:val>
                                        </p:tav>
                                        <p:tav tm="100000">
                                          <p:val>
                                            <p:strVal val="ppt_y"/>
                                          </p:val>
                                        </p:tav>
                                      </p:tavLst>
                                    </p:anim>
                                    <p:set>
                                      <p:cBhvr>
                                        <p:cTn id="233" dur="1" fill="hold">
                                          <p:stCondLst>
                                            <p:cond delay="999"/>
                                          </p:stCondLst>
                                        </p:cTn>
                                        <p:tgtEl>
                                          <p:spTgt spid="25"/>
                                        </p:tgtEl>
                                        <p:attrNameLst>
                                          <p:attrName>style.visibility</p:attrName>
                                        </p:attrNameLst>
                                      </p:cBhvr>
                                      <p:to>
                                        <p:strVal val="hidden"/>
                                      </p:to>
                                    </p:set>
                                  </p:childTnLst>
                                </p:cTn>
                              </p:par>
                            </p:childTnLst>
                          </p:cTn>
                        </p:par>
                        <p:par>
                          <p:cTn id="234" fill="hold">
                            <p:stCondLst>
                              <p:cond delay="230000"/>
                            </p:stCondLst>
                            <p:childTnLst>
                              <p:par>
                                <p:cTn id="235" presetID="2" presetClass="entr" presetSubtype="2" fill="hold" grpId="0" nodeType="afterEffect">
                                  <p:stCondLst>
                                    <p:cond delay="0"/>
                                  </p:stCondLst>
                                  <p:childTnLst>
                                    <p:set>
                                      <p:cBhvr>
                                        <p:cTn id="236" dur="1" fill="hold">
                                          <p:stCondLst>
                                            <p:cond delay="0"/>
                                          </p:stCondLst>
                                        </p:cTn>
                                        <p:tgtEl>
                                          <p:spTgt spid="26"/>
                                        </p:tgtEl>
                                        <p:attrNameLst>
                                          <p:attrName>style.visibility</p:attrName>
                                        </p:attrNameLst>
                                      </p:cBhvr>
                                      <p:to>
                                        <p:strVal val="visible"/>
                                      </p:to>
                                    </p:set>
                                    <p:anim calcmode="lin" valueType="num">
                                      <p:cBhvr additive="base">
                                        <p:cTn id="237" dur="5000" fill="hold"/>
                                        <p:tgtEl>
                                          <p:spTgt spid="26"/>
                                        </p:tgtEl>
                                        <p:attrNameLst>
                                          <p:attrName>ppt_x</p:attrName>
                                        </p:attrNameLst>
                                      </p:cBhvr>
                                      <p:tavLst>
                                        <p:tav tm="0">
                                          <p:val>
                                            <p:strVal val="1+#ppt_w/2"/>
                                          </p:val>
                                        </p:tav>
                                        <p:tav tm="100000">
                                          <p:val>
                                            <p:strVal val="#ppt_x"/>
                                          </p:val>
                                        </p:tav>
                                      </p:tavLst>
                                    </p:anim>
                                    <p:anim calcmode="lin" valueType="num">
                                      <p:cBhvr additive="base">
                                        <p:cTn id="238" dur="5000" fill="hold"/>
                                        <p:tgtEl>
                                          <p:spTgt spid="26"/>
                                        </p:tgtEl>
                                        <p:attrNameLst>
                                          <p:attrName>ppt_y</p:attrName>
                                        </p:attrNameLst>
                                      </p:cBhvr>
                                      <p:tavLst>
                                        <p:tav tm="0">
                                          <p:val>
                                            <p:strVal val="#ppt_y"/>
                                          </p:val>
                                        </p:tav>
                                        <p:tav tm="100000">
                                          <p:val>
                                            <p:strVal val="#ppt_y"/>
                                          </p:val>
                                        </p:tav>
                                      </p:tavLst>
                                    </p:anim>
                                  </p:childTnLst>
                                </p:cTn>
                              </p:par>
                            </p:childTnLst>
                          </p:cTn>
                        </p:par>
                        <p:par>
                          <p:cTn id="239" fill="hold">
                            <p:stCondLst>
                              <p:cond delay="235000"/>
                            </p:stCondLst>
                            <p:childTnLst>
                              <p:par>
                                <p:cTn id="240" presetID="2" presetClass="exit" presetSubtype="8" fill="hold" grpId="1" nodeType="afterEffect">
                                  <p:stCondLst>
                                    <p:cond delay="4000"/>
                                  </p:stCondLst>
                                  <p:childTnLst>
                                    <p:anim calcmode="lin" valueType="num">
                                      <p:cBhvr additive="base">
                                        <p:cTn id="241" dur="1000"/>
                                        <p:tgtEl>
                                          <p:spTgt spid="26"/>
                                        </p:tgtEl>
                                        <p:attrNameLst>
                                          <p:attrName>ppt_x</p:attrName>
                                        </p:attrNameLst>
                                      </p:cBhvr>
                                      <p:tavLst>
                                        <p:tav tm="0">
                                          <p:val>
                                            <p:strVal val="ppt_x"/>
                                          </p:val>
                                        </p:tav>
                                        <p:tav tm="100000">
                                          <p:val>
                                            <p:strVal val="0-ppt_w/2"/>
                                          </p:val>
                                        </p:tav>
                                      </p:tavLst>
                                    </p:anim>
                                    <p:anim calcmode="lin" valueType="num">
                                      <p:cBhvr additive="base">
                                        <p:cTn id="242" dur="1000"/>
                                        <p:tgtEl>
                                          <p:spTgt spid="26"/>
                                        </p:tgtEl>
                                        <p:attrNameLst>
                                          <p:attrName>ppt_y</p:attrName>
                                        </p:attrNameLst>
                                      </p:cBhvr>
                                      <p:tavLst>
                                        <p:tav tm="0">
                                          <p:val>
                                            <p:strVal val="ppt_y"/>
                                          </p:val>
                                        </p:tav>
                                        <p:tav tm="100000">
                                          <p:val>
                                            <p:strVal val="ppt_y"/>
                                          </p:val>
                                        </p:tav>
                                      </p:tavLst>
                                    </p:anim>
                                    <p:set>
                                      <p:cBhvr>
                                        <p:cTn id="243" dur="1" fill="hold">
                                          <p:stCondLst>
                                            <p:cond delay="999"/>
                                          </p:stCondLst>
                                        </p:cTn>
                                        <p:tgtEl>
                                          <p:spTgt spid="26"/>
                                        </p:tgtEl>
                                        <p:attrNameLst>
                                          <p:attrName>style.visibility</p:attrName>
                                        </p:attrNameLst>
                                      </p:cBhvr>
                                      <p:to>
                                        <p:strVal val="hidden"/>
                                      </p:to>
                                    </p:set>
                                  </p:childTnLst>
                                </p:cTn>
                              </p:par>
                            </p:childTnLst>
                          </p:cTn>
                        </p:par>
                        <p:par>
                          <p:cTn id="244" fill="hold">
                            <p:stCondLst>
                              <p:cond delay="240000"/>
                            </p:stCondLst>
                            <p:childTnLst>
                              <p:par>
                                <p:cTn id="245" presetID="2" presetClass="entr" presetSubtype="2" fill="hold" grpId="0" nodeType="afterEffect">
                                  <p:stCondLst>
                                    <p:cond delay="0"/>
                                  </p:stCondLst>
                                  <p:childTnLst>
                                    <p:set>
                                      <p:cBhvr>
                                        <p:cTn id="246" dur="1" fill="hold">
                                          <p:stCondLst>
                                            <p:cond delay="0"/>
                                          </p:stCondLst>
                                        </p:cTn>
                                        <p:tgtEl>
                                          <p:spTgt spid="27"/>
                                        </p:tgtEl>
                                        <p:attrNameLst>
                                          <p:attrName>style.visibility</p:attrName>
                                        </p:attrNameLst>
                                      </p:cBhvr>
                                      <p:to>
                                        <p:strVal val="visible"/>
                                      </p:to>
                                    </p:set>
                                    <p:anim calcmode="lin" valueType="num">
                                      <p:cBhvr additive="base">
                                        <p:cTn id="247" dur="5000" fill="hold"/>
                                        <p:tgtEl>
                                          <p:spTgt spid="27"/>
                                        </p:tgtEl>
                                        <p:attrNameLst>
                                          <p:attrName>ppt_x</p:attrName>
                                        </p:attrNameLst>
                                      </p:cBhvr>
                                      <p:tavLst>
                                        <p:tav tm="0">
                                          <p:val>
                                            <p:strVal val="1+#ppt_w/2"/>
                                          </p:val>
                                        </p:tav>
                                        <p:tav tm="100000">
                                          <p:val>
                                            <p:strVal val="#ppt_x"/>
                                          </p:val>
                                        </p:tav>
                                      </p:tavLst>
                                    </p:anim>
                                    <p:anim calcmode="lin" valueType="num">
                                      <p:cBhvr additive="base">
                                        <p:cTn id="248" dur="5000" fill="hold"/>
                                        <p:tgtEl>
                                          <p:spTgt spid="27"/>
                                        </p:tgtEl>
                                        <p:attrNameLst>
                                          <p:attrName>ppt_y</p:attrName>
                                        </p:attrNameLst>
                                      </p:cBhvr>
                                      <p:tavLst>
                                        <p:tav tm="0">
                                          <p:val>
                                            <p:strVal val="#ppt_y"/>
                                          </p:val>
                                        </p:tav>
                                        <p:tav tm="100000">
                                          <p:val>
                                            <p:strVal val="#ppt_y"/>
                                          </p:val>
                                        </p:tav>
                                      </p:tavLst>
                                    </p:anim>
                                  </p:childTnLst>
                                </p:cTn>
                              </p:par>
                            </p:childTnLst>
                          </p:cTn>
                        </p:par>
                        <p:par>
                          <p:cTn id="249" fill="hold">
                            <p:stCondLst>
                              <p:cond delay="245000"/>
                            </p:stCondLst>
                            <p:childTnLst>
                              <p:par>
                                <p:cTn id="250" presetID="2" presetClass="exit" presetSubtype="8" fill="hold" grpId="1" nodeType="afterEffect">
                                  <p:stCondLst>
                                    <p:cond delay="4000"/>
                                  </p:stCondLst>
                                  <p:childTnLst>
                                    <p:anim calcmode="lin" valueType="num">
                                      <p:cBhvr additive="base">
                                        <p:cTn id="251" dur="1000"/>
                                        <p:tgtEl>
                                          <p:spTgt spid="27"/>
                                        </p:tgtEl>
                                        <p:attrNameLst>
                                          <p:attrName>ppt_x</p:attrName>
                                        </p:attrNameLst>
                                      </p:cBhvr>
                                      <p:tavLst>
                                        <p:tav tm="0">
                                          <p:val>
                                            <p:strVal val="ppt_x"/>
                                          </p:val>
                                        </p:tav>
                                        <p:tav tm="100000">
                                          <p:val>
                                            <p:strVal val="0-ppt_w/2"/>
                                          </p:val>
                                        </p:tav>
                                      </p:tavLst>
                                    </p:anim>
                                    <p:anim calcmode="lin" valueType="num">
                                      <p:cBhvr additive="base">
                                        <p:cTn id="252" dur="1000"/>
                                        <p:tgtEl>
                                          <p:spTgt spid="27"/>
                                        </p:tgtEl>
                                        <p:attrNameLst>
                                          <p:attrName>ppt_y</p:attrName>
                                        </p:attrNameLst>
                                      </p:cBhvr>
                                      <p:tavLst>
                                        <p:tav tm="0">
                                          <p:val>
                                            <p:strVal val="ppt_y"/>
                                          </p:val>
                                        </p:tav>
                                        <p:tav tm="100000">
                                          <p:val>
                                            <p:strVal val="ppt_y"/>
                                          </p:val>
                                        </p:tav>
                                      </p:tavLst>
                                    </p:anim>
                                    <p:set>
                                      <p:cBhvr>
                                        <p:cTn id="253" dur="1" fill="hold">
                                          <p:stCondLst>
                                            <p:cond delay="999"/>
                                          </p:stCondLst>
                                        </p:cTn>
                                        <p:tgtEl>
                                          <p:spTgt spid="27"/>
                                        </p:tgtEl>
                                        <p:attrNameLst>
                                          <p:attrName>style.visibility</p:attrName>
                                        </p:attrNameLst>
                                      </p:cBhvr>
                                      <p:to>
                                        <p:strVal val="hidden"/>
                                      </p:to>
                                    </p:set>
                                  </p:childTnLst>
                                </p:cTn>
                              </p:par>
                            </p:childTnLst>
                          </p:cTn>
                        </p:par>
                        <p:par>
                          <p:cTn id="254" fill="hold">
                            <p:stCondLst>
                              <p:cond delay="250000"/>
                            </p:stCondLst>
                            <p:childTnLst>
                              <p:par>
                                <p:cTn id="255" presetID="2" presetClass="entr" presetSubtype="2" fill="hold" grpId="0" nodeType="afterEffect">
                                  <p:stCondLst>
                                    <p:cond delay="0"/>
                                  </p:stCondLst>
                                  <p:childTnLst>
                                    <p:set>
                                      <p:cBhvr>
                                        <p:cTn id="256" dur="1" fill="hold">
                                          <p:stCondLst>
                                            <p:cond delay="0"/>
                                          </p:stCondLst>
                                        </p:cTn>
                                        <p:tgtEl>
                                          <p:spTgt spid="28"/>
                                        </p:tgtEl>
                                        <p:attrNameLst>
                                          <p:attrName>style.visibility</p:attrName>
                                        </p:attrNameLst>
                                      </p:cBhvr>
                                      <p:to>
                                        <p:strVal val="visible"/>
                                      </p:to>
                                    </p:set>
                                    <p:anim calcmode="lin" valueType="num">
                                      <p:cBhvr additive="base">
                                        <p:cTn id="257" dur="5000" fill="hold"/>
                                        <p:tgtEl>
                                          <p:spTgt spid="28"/>
                                        </p:tgtEl>
                                        <p:attrNameLst>
                                          <p:attrName>ppt_x</p:attrName>
                                        </p:attrNameLst>
                                      </p:cBhvr>
                                      <p:tavLst>
                                        <p:tav tm="0">
                                          <p:val>
                                            <p:strVal val="1+#ppt_w/2"/>
                                          </p:val>
                                        </p:tav>
                                        <p:tav tm="100000">
                                          <p:val>
                                            <p:strVal val="#ppt_x"/>
                                          </p:val>
                                        </p:tav>
                                      </p:tavLst>
                                    </p:anim>
                                    <p:anim calcmode="lin" valueType="num">
                                      <p:cBhvr additive="base">
                                        <p:cTn id="258" dur="5000" fill="hold"/>
                                        <p:tgtEl>
                                          <p:spTgt spid="28"/>
                                        </p:tgtEl>
                                        <p:attrNameLst>
                                          <p:attrName>ppt_y</p:attrName>
                                        </p:attrNameLst>
                                      </p:cBhvr>
                                      <p:tavLst>
                                        <p:tav tm="0">
                                          <p:val>
                                            <p:strVal val="#ppt_y"/>
                                          </p:val>
                                        </p:tav>
                                        <p:tav tm="100000">
                                          <p:val>
                                            <p:strVal val="#ppt_y"/>
                                          </p:val>
                                        </p:tav>
                                      </p:tavLst>
                                    </p:anim>
                                  </p:childTnLst>
                                </p:cTn>
                              </p:par>
                            </p:childTnLst>
                          </p:cTn>
                        </p:par>
                        <p:par>
                          <p:cTn id="259" fill="hold">
                            <p:stCondLst>
                              <p:cond delay="255000"/>
                            </p:stCondLst>
                            <p:childTnLst>
                              <p:par>
                                <p:cTn id="260" presetID="2" presetClass="exit" presetSubtype="8" fill="hold" grpId="1" nodeType="afterEffect">
                                  <p:stCondLst>
                                    <p:cond delay="4000"/>
                                  </p:stCondLst>
                                  <p:childTnLst>
                                    <p:anim calcmode="lin" valueType="num">
                                      <p:cBhvr additive="base">
                                        <p:cTn id="261" dur="1000"/>
                                        <p:tgtEl>
                                          <p:spTgt spid="28"/>
                                        </p:tgtEl>
                                        <p:attrNameLst>
                                          <p:attrName>ppt_x</p:attrName>
                                        </p:attrNameLst>
                                      </p:cBhvr>
                                      <p:tavLst>
                                        <p:tav tm="0">
                                          <p:val>
                                            <p:strVal val="ppt_x"/>
                                          </p:val>
                                        </p:tav>
                                        <p:tav tm="100000">
                                          <p:val>
                                            <p:strVal val="0-ppt_w/2"/>
                                          </p:val>
                                        </p:tav>
                                      </p:tavLst>
                                    </p:anim>
                                    <p:anim calcmode="lin" valueType="num">
                                      <p:cBhvr additive="base">
                                        <p:cTn id="262" dur="1000"/>
                                        <p:tgtEl>
                                          <p:spTgt spid="28"/>
                                        </p:tgtEl>
                                        <p:attrNameLst>
                                          <p:attrName>ppt_y</p:attrName>
                                        </p:attrNameLst>
                                      </p:cBhvr>
                                      <p:tavLst>
                                        <p:tav tm="0">
                                          <p:val>
                                            <p:strVal val="ppt_y"/>
                                          </p:val>
                                        </p:tav>
                                        <p:tav tm="100000">
                                          <p:val>
                                            <p:strVal val="ppt_y"/>
                                          </p:val>
                                        </p:tav>
                                      </p:tavLst>
                                    </p:anim>
                                    <p:set>
                                      <p:cBhvr>
                                        <p:cTn id="263" dur="1" fill="hold">
                                          <p:stCondLst>
                                            <p:cond delay="999"/>
                                          </p:stCondLst>
                                        </p:cTn>
                                        <p:tgtEl>
                                          <p:spTgt spid="28"/>
                                        </p:tgtEl>
                                        <p:attrNameLst>
                                          <p:attrName>style.visibility</p:attrName>
                                        </p:attrNameLst>
                                      </p:cBhvr>
                                      <p:to>
                                        <p:strVal val="hidden"/>
                                      </p:to>
                                    </p:set>
                                  </p:childTnLst>
                                </p:cTn>
                              </p:par>
                            </p:childTnLst>
                          </p:cTn>
                        </p:par>
                        <p:par>
                          <p:cTn id="264" fill="hold">
                            <p:stCondLst>
                              <p:cond delay="260000"/>
                            </p:stCondLst>
                            <p:childTnLst>
                              <p:par>
                                <p:cTn id="265" presetID="2" presetClass="entr" presetSubtype="2" fill="hold" grpId="0" nodeType="afterEffect">
                                  <p:stCondLst>
                                    <p:cond delay="0"/>
                                  </p:stCondLst>
                                  <p:childTnLst>
                                    <p:set>
                                      <p:cBhvr>
                                        <p:cTn id="266" dur="1" fill="hold">
                                          <p:stCondLst>
                                            <p:cond delay="0"/>
                                          </p:stCondLst>
                                        </p:cTn>
                                        <p:tgtEl>
                                          <p:spTgt spid="29"/>
                                        </p:tgtEl>
                                        <p:attrNameLst>
                                          <p:attrName>style.visibility</p:attrName>
                                        </p:attrNameLst>
                                      </p:cBhvr>
                                      <p:to>
                                        <p:strVal val="visible"/>
                                      </p:to>
                                    </p:set>
                                    <p:anim calcmode="lin" valueType="num">
                                      <p:cBhvr additive="base">
                                        <p:cTn id="267" dur="5000" fill="hold"/>
                                        <p:tgtEl>
                                          <p:spTgt spid="29"/>
                                        </p:tgtEl>
                                        <p:attrNameLst>
                                          <p:attrName>ppt_x</p:attrName>
                                        </p:attrNameLst>
                                      </p:cBhvr>
                                      <p:tavLst>
                                        <p:tav tm="0">
                                          <p:val>
                                            <p:strVal val="1+#ppt_w/2"/>
                                          </p:val>
                                        </p:tav>
                                        <p:tav tm="100000">
                                          <p:val>
                                            <p:strVal val="#ppt_x"/>
                                          </p:val>
                                        </p:tav>
                                      </p:tavLst>
                                    </p:anim>
                                    <p:anim calcmode="lin" valueType="num">
                                      <p:cBhvr additive="base">
                                        <p:cTn id="268" dur="5000" fill="hold"/>
                                        <p:tgtEl>
                                          <p:spTgt spid="29"/>
                                        </p:tgtEl>
                                        <p:attrNameLst>
                                          <p:attrName>ppt_y</p:attrName>
                                        </p:attrNameLst>
                                      </p:cBhvr>
                                      <p:tavLst>
                                        <p:tav tm="0">
                                          <p:val>
                                            <p:strVal val="#ppt_y"/>
                                          </p:val>
                                        </p:tav>
                                        <p:tav tm="100000">
                                          <p:val>
                                            <p:strVal val="#ppt_y"/>
                                          </p:val>
                                        </p:tav>
                                      </p:tavLst>
                                    </p:anim>
                                  </p:childTnLst>
                                </p:cTn>
                              </p:par>
                            </p:childTnLst>
                          </p:cTn>
                        </p:par>
                        <p:par>
                          <p:cTn id="269" fill="hold">
                            <p:stCondLst>
                              <p:cond delay="265000"/>
                            </p:stCondLst>
                            <p:childTnLst>
                              <p:par>
                                <p:cTn id="270" presetID="2" presetClass="exit" presetSubtype="8" fill="hold" grpId="1" nodeType="afterEffect">
                                  <p:stCondLst>
                                    <p:cond delay="4000"/>
                                  </p:stCondLst>
                                  <p:childTnLst>
                                    <p:anim calcmode="lin" valueType="num">
                                      <p:cBhvr additive="base">
                                        <p:cTn id="271" dur="1000"/>
                                        <p:tgtEl>
                                          <p:spTgt spid="29"/>
                                        </p:tgtEl>
                                        <p:attrNameLst>
                                          <p:attrName>ppt_x</p:attrName>
                                        </p:attrNameLst>
                                      </p:cBhvr>
                                      <p:tavLst>
                                        <p:tav tm="0">
                                          <p:val>
                                            <p:strVal val="ppt_x"/>
                                          </p:val>
                                        </p:tav>
                                        <p:tav tm="100000">
                                          <p:val>
                                            <p:strVal val="0-ppt_w/2"/>
                                          </p:val>
                                        </p:tav>
                                      </p:tavLst>
                                    </p:anim>
                                    <p:anim calcmode="lin" valueType="num">
                                      <p:cBhvr additive="base">
                                        <p:cTn id="272" dur="1000"/>
                                        <p:tgtEl>
                                          <p:spTgt spid="29"/>
                                        </p:tgtEl>
                                        <p:attrNameLst>
                                          <p:attrName>ppt_y</p:attrName>
                                        </p:attrNameLst>
                                      </p:cBhvr>
                                      <p:tavLst>
                                        <p:tav tm="0">
                                          <p:val>
                                            <p:strVal val="ppt_y"/>
                                          </p:val>
                                        </p:tav>
                                        <p:tav tm="100000">
                                          <p:val>
                                            <p:strVal val="ppt_y"/>
                                          </p:val>
                                        </p:tav>
                                      </p:tavLst>
                                    </p:anim>
                                    <p:set>
                                      <p:cBhvr>
                                        <p:cTn id="273" dur="1" fill="hold">
                                          <p:stCondLst>
                                            <p:cond delay="999"/>
                                          </p:stCondLst>
                                        </p:cTn>
                                        <p:tgtEl>
                                          <p:spTgt spid="29"/>
                                        </p:tgtEl>
                                        <p:attrNameLst>
                                          <p:attrName>style.visibility</p:attrName>
                                        </p:attrNameLst>
                                      </p:cBhvr>
                                      <p:to>
                                        <p:strVal val="hidden"/>
                                      </p:to>
                                    </p:set>
                                  </p:childTnLst>
                                </p:cTn>
                              </p:par>
                            </p:childTnLst>
                          </p:cTn>
                        </p:par>
                        <p:par>
                          <p:cTn id="274" fill="hold">
                            <p:stCondLst>
                              <p:cond delay="270000"/>
                            </p:stCondLst>
                            <p:childTnLst>
                              <p:par>
                                <p:cTn id="275" presetID="2" presetClass="entr" presetSubtype="2" fill="hold" grpId="0" nodeType="afterEffect">
                                  <p:stCondLst>
                                    <p:cond delay="0"/>
                                  </p:stCondLst>
                                  <p:childTnLst>
                                    <p:set>
                                      <p:cBhvr>
                                        <p:cTn id="276" dur="1" fill="hold">
                                          <p:stCondLst>
                                            <p:cond delay="0"/>
                                          </p:stCondLst>
                                        </p:cTn>
                                        <p:tgtEl>
                                          <p:spTgt spid="30"/>
                                        </p:tgtEl>
                                        <p:attrNameLst>
                                          <p:attrName>style.visibility</p:attrName>
                                        </p:attrNameLst>
                                      </p:cBhvr>
                                      <p:to>
                                        <p:strVal val="visible"/>
                                      </p:to>
                                    </p:set>
                                    <p:anim calcmode="lin" valueType="num">
                                      <p:cBhvr additive="base">
                                        <p:cTn id="277" dur="5000" fill="hold"/>
                                        <p:tgtEl>
                                          <p:spTgt spid="30"/>
                                        </p:tgtEl>
                                        <p:attrNameLst>
                                          <p:attrName>ppt_x</p:attrName>
                                        </p:attrNameLst>
                                      </p:cBhvr>
                                      <p:tavLst>
                                        <p:tav tm="0">
                                          <p:val>
                                            <p:strVal val="1+#ppt_w/2"/>
                                          </p:val>
                                        </p:tav>
                                        <p:tav tm="100000">
                                          <p:val>
                                            <p:strVal val="#ppt_x"/>
                                          </p:val>
                                        </p:tav>
                                      </p:tavLst>
                                    </p:anim>
                                    <p:anim calcmode="lin" valueType="num">
                                      <p:cBhvr additive="base">
                                        <p:cTn id="278" dur="5000" fill="hold"/>
                                        <p:tgtEl>
                                          <p:spTgt spid="30"/>
                                        </p:tgtEl>
                                        <p:attrNameLst>
                                          <p:attrName>ppt_y</p:attrName>
                                        </p:attrNameLst>
                                      </p:cBhvr>
                                      <p:tavLst>
                                        <p:tav tm="0">
                                          <p:val>
                                            <p:strVal val="#ppt_y"/>
                                          </p:val>
                                        </p:tav>
                                        <p:tav tm="100000">
                                          <p:val>
                                            <p:strVal val="#ppt_y"/>
                                          </p:val>
                                        </p:tav>
                                      </p:tavLst>
                                    </p:anim>
                                  </p:childTnLst>
                                </p:cTn>
                              </p:par>
                            </p:childTnLst>
                          </p:cTn>
                        </p:par>
                        <p:par>
                          <p:cTn id="279" fill="hold">
                            <p:stCondLst>
                              <p:cond delay="275000"/>
                            </p:stCondLst>
                            <p:childTnLst>
                              <p:par>
                                <p:cTn id="280" presetID="2" presetClass="exit" presetSubtype="8" fill="hold" grpId="1" nodeType="afterEffect">
                                  <p:stCondLst>
                                    <p:cond delay="4000"/>
                                  </p:stCondLst>
                                  <p:childTnLst>
                                    <p:anim calcmode="lin" valueType="num">
                                      <p:cBhvr additive="base">
                                        <p:cTn id="281" dur="1000"/>
                                        <p:tgtEl>
                                          <p:spTgt spid="30"/>
                                        </p:tgtEl>
                                        <p:attrNameLst>
                                          <p:attrName>ppt_x</p:attrName>
                                        </p:attrNameLst>
                                      </p:cBhvr>
                                      <p:tavLst>
                                        <p:tav tm="0">
                                          <p:val>
                                            <p:strVal val="ppt_x"/>
                                          </p:val>
                                        </p:tav>
                                        <p:tav tm="100000">
                                          <p:val>
                                            <p:strVal val="0-ppt_w/2"/>
                                          </p:val>
                                        </p:tav>
                                      </p:tavLst>
                                    </p:anim>
                                    <p:anim calcmode="lin" valueType="num">
                                      <p:cBhvr additive="base">
                                        <p:cTn id="282" dur="1000"/>
                                        <p:tgtEl>
                                          <p:spTgt spid="30"/>
                                        </p:tgtEl>
                                        <p:attrNameLst>
                                          <p:attrName>ppt_y</p:attrName>
                                        </p:attrNameLst>
                                      </p:cBhvr>
                                      <p:tavLst>
                                        <p:tav tm="0">
                                          <p:val>
                                            <p:strVal val="ppt_y"/>
                                          </p:val>
                                        </p:tav>
                                        <p:tav tm="100000">
                                          <p:val>
                                            <p:strVal val="ppt_y"/>
                                          </p:val>
                                        </p:tav>
                                      </p:tavLst>
                                    </p:anim>
                                    <p:set>
                                      <p:cBhvr>
                                        <p:cTn id="283" dur="1" fill="hold">
                                          <p:stCondLst>
                                            <p:cond delay="999"/>
                                          </p:stCondLst>
                                        </p:cTn>
                                        <p:tgtEl>
                                          <p:spTgt spid="30"/>
                                        </p:tgtEl>
                                        <p:attrNameLst>
                                          <p:attrName>style.visibility</p:attrName>
                                        </p:attrNameLst>
                                      </p:cBhvr>
                                      <p:to>
                                        <p:strVal val="hidden"/>
                                      </p:to>
                                    </p:set>
                                  </p:childTnLst>
                                </p:cTn>
                              </p:par>
                            </p:childTnLst>
                          </p:cTn>
                        </p:par>
                        <p:par>
                          <p:cTn id="284" fill="hold">
                            <p:stCondLst>
                              <p:cond delay="280000"/>
                            </p:stCondLst>
                            <p:childTnLst>
                              <p:par>
                                <p:cTn id="285" presetID="2" presetClass="entr" presetSubtype="2" fill="hold" grpId="0" nodeType="afterEffect">
                                  <p:stCondLst>
                                    <p:cond delay="0"/>
                                  </p:stCondLst>
                                  <p:childTnLst>
                                    <p:set>
                                      <p:cBhvr>
                                        <p:cTn id="286" dur="1" fill="hold">
                                          <p:stCondLst>
                                            <p:cond delay="0"/>
                                          </p:stCondLst>
                                        </p:cTn>
                                        <p:tgtEl>
                                          <p:spTgt spid="31"/>
                                        </p:tgtEl>
                                        <p:attrNameLst>
                                          <p:attrName>style.visibility</p:attrName>
                                        </p:attrNameLst>
                                      </p:cBhvr>
                                      <p:to>
                                        <p:strVal val="visible"/>
                                      </p:to>
                                    </p:set>
                                    <p:anim calcmode="lin" valueType="num">
                                      <p:cBhvr additive="base">
                                        <p:cTn id="287" dur="5000" fill="hold"/>
                                        <p:tgtEl>
                                          <p:spTgt spid="31"/>
                                        </p:tgtEl>
                                        <p:attrNameLst>
                                          <p:attrName>ppt_x</p:attrName>
                                        </p:attrNameLst>
                                      </p:cBhvr>
                                      <p:tavLst>
                                        <p:tav tm="0">
                                          <p:val>
                                            <p:strVal val="1+#ppt_w/2"/>
                                          </p:val>
                                        </p:tav>
                                        <p:tav tm="100000">
                                          <p:val>
                                            <p:strVal val="#ppt_x"/>
                                          </p:val>
                                        </p:tav>
                                      </p:tavLst>
                                    </p:anim>
                                    <p:anim calcmode="lin" valueType="num">
                                      <p:cBhvr additive="base">
                                        <p:cTn id="288" dur="5000" fill="hold"/>
                                        <p:tgtEl>
                                          <p:spTgt spid="31"/>
                                        </p:tgtEl>
                                        <p:attrNameLst>
                                          <p:attrName>ppt_y</p:attrName>
                                        </p:attrNameLst>
                                      </p:cBhvr>
                                      <p:tavLst>
                                        <p:tav tm="0">
                                          <p:val>
                                            <p:strVal val="#ppt_y"/>
                                          </p:val>
                                        </p:tav>
                                        <p:tav tm="100000">
                                          <p:val>
                                            <p:strVal val="#ppt_y"/>
                                          </p:val>
                                        </p:tav>
                                      </p:tavLst>
                                    </p:anim>
                                  </p:childTnLst>
                                </p:cTn>
                              </p:par>
                            </p:childTnLst>
                          </p:cTn>
                        </p:par>
                        <p:par>
                          <p:cTn id="289" fill="hold">
                            <p:stCondLst>
                              <p:cond delay="285000"/>
                            </p:stCondLst>
                            <p:childTnLst>
                              <p:par>
                                <p:cTn id="290" presetID="2" presetClass="exit" presetSubtype="8" fill="hold" grpId="1" nodeType="afterEffect">
                                  <p:stCondLst>
                                    <p:cond delay="4000"/>
                                  </p:stCondLst>
                                  <p:childTnLst>
                                    <p:anim calcmode="lin" valueType="num">
                                      <p:cBhvr additive="base">
                                        <p:cTn id="291" dur="1000"/>
                                        <p:tgtEl>
                                          <p:spTgt spid="31"/>
                                        </p:tgtEl>
                                        <p:attrNameLst>
                                          <p:attrName>ppt_x</p:attrName>
                                        </p:attrNameLst>
                                      </p:cBhvr>
                                      <p:tavLst>
                                        <p:tav tm="0">
                                          <p:val>
                                            <p:strVal val="ppt_x"/>
                                          </p:val>
                                        </p:tav>
                                        <p:tav tm="100000">
                                          <p:val>
                                            <p:strVal val="0-ppt_w/2"/>
                                          </p:val>
                                        </p:tav>
                                      </p:tavLst>
                                    </p:anim>
                                    <p:anim calcmode="lin" valueType="num">
                                      <p:cBhvr additive="base">
                                        <p:cTn id="292" dur="1000"/>
                                        <p:tgtEl>
                                          <p:spTgt spid="31"/>
                                        </p:tgtEl>
                                        <p:attrNameLst>
                                          <p:attrName>ppt_y</p:attrName>
                                        </p:attrNameLst>
                                      </p:cBhvr>
                                      <p:tavLst>
                                        <p:tav tm="0">
                                          <p:val>
                                            <p:strVal val="ppt_y"/>
                                          </p:val>
                                        </p:tav>
                                        <p:tav tm="100000">
                                          <p:val>
                                            <p:strVal val="ppt_y"/>
                                          </p:val>
                                        </p:tav>
                                      </p:tavLst>
                                    </p:anim>
                                    <p:set>
                                      <p:cBhvr>
                                        <p:cTn id="293" dur="1" fill="hold">
                                          <p:stCondLst>
                                            <p:cond delay="999"/>
                                          </p:stCondLst>
                                        </p:cTn>
                                        <p:tgtEl>
                                          <p:spTgt spid="31"/>
                                        </p:tgtEl>
                                        <p:attrNameLst>
                                          <p:attrName>style.visibility</p:attrName>
                                        </p:attrNameLst>
                                      </p:cBhvr>
                                      <p:to>
                                        <p:strVal val="hidden"/>
                                      </p:to>
                                    </p:set>
                                  </p:childTnLst>
                                </p:cTn>
                              </p:par>
                            </p:childTnLst>
                          </p:cTn>
                        </p:par>
                        <p:par>
                          <p:cTn id="294" fill="hold">
                            <p:stCondLst>
                              <p:cond delay="290000"/>
                            </p:stCondLst>
                            <p:childTnLst>
                              <p:par>
                                <p:cTn id="295" presetID="2" presetClass="entr" presetSubtype="2" fill="hold" grpId="0" nodeType="afterEffect">
                                  <p:stCondLst>
                                    <p:cond delay="0"/>
                                  </p:stCondLst>
                                  <p:childTnLst>
                                    <p:set>
                                      <p:cBhvr>
                                        <p:cTn id="296" dur="1" fill="hold">
                                          <p:stCondLst>
                                            <p:cond delay="0"/>
                                          </p:stCondLst>
                                        </p:cTn>
                                        <p:tgtEl>
                                          <p:spTgt spid="33"/>
                                        </p:tgtEl>
                                        <p:attrNameLst>
                                          <p:attrName>style.visibility</p:attrName>
                                        </p:attrNameLst>
                                      </p:cBhvr>
                                      <p:to>
                                        <p:strVal val="visible"/>
                                      </p:to>
                                    </p:set>
                                    <p:anim calcmode="lin" valueType="num">
                                      <p:cBhvr additive="base">
                                        <p:cTn id="297" dur="5000" fill="hold"/>
                                        <p:tgtEl>
                                          <p:spTgt spid="33"/>
                                        </p:tgtEl>
                                        <p:attrNameLst>
                                          <p:attrName>ppt_x</p:attrName>
                                        </p:attrNameLst>
                                      </p:cBhvr>
                                      <p:tavLst>
                                        <p:tav tm="0">
                                          <p:val>
                                            <p:strVal val="1+#ppt_w/2"/>
                                          </p:val>
                                        </p:tav>
                                        <p:tav tm="100000">
                                          <p:val>
                                            <p:strVal val="#ppt_x"/>
                                          </p:val>
                                        </p:tav>
                                      </p:tavLst>
                                    </p:anim>
                                    <p:anim calcmode="lin" valueType="num">
                                      <p:cBhvr additive="base">
                                        <p:cTn id="298" dur="5000" fill="hold"/>
                                        <p:tgtEl>
                                          <p:spTgt spid="33"/>
                                        </p:tgtEl>
                                        <p:attrNameLst>
                                          <p:attrName>ppt_y</p:attrName>
                                        </p:attrNameLst>
                                      </p:cBhvr>
                                      <p:tavLst>
                                        <p:tav tm="0">
                                          <p:val>
                                            <p:strVal val="#ppt_y"/>
                                          </p:val>
                                        </p:tav>
                                        <p:tav tm="100000">
                                          <p:val>
                                            <p:strVal val="#ppt_y"/>
                                          </p:val>
                                        </p:tav>
                                      </p:tavLst>
                                    </p:anim>
                                  </p:childTnLst>
                                </p:cTn>
                              </p:par>
                            </p:childTnLst>
                          </p:cTn>
                        </p:par>
                        <p:par>
                          <p:cTn id="299" fill="hold">
                            <p:stCondLst>
                              <p:cond delay="295000"/>
                            </p:stCondLst>
                            <p:childTnLst>
                              <p:par>
                                <p:cTn id="300" presetID="2" presetClass="exit" presetSubtype="8" fill="hold" grpId="1" nodeType="afterEffect">
                                  <p:stCondLst>
                                    <p:cond delay="4000"/>
                                  </p:stCondLst>
                                  <p:childTnLst>
                                    <p:anim calcmode="lin" valueType="num">
                                      <p:cBhvr additive="base">
                                        <p:cTn id="301" dur="1000"/>
                                        <p:tgtEl>
                                          <p:spTgt spid="33"/>
                                        </p:tgtEl>
                                        <p:attrNameLst>
                                          <p:attrName>ppt_x</p:attrName>
                                        </p:attrNameLst>
                                      </p:cBhvr>
                                      <p:tavLst>
                                        <p:tav tm="0">
                                          <p:val>
                                            <p:strVal val="ppt_x"/>
                                          </p:val>
                                        </p:tav>
                                        <p:tav tm="100000">
                                          <p:val>
                                            <p:strVal val="0-ppt_w/2"/>
                                          </p:val>
                                        </p:tav>
                                      </p:tavLst>
                                    </p:anim>
                                    <p:anim calcmode="lin" valueType="num">
                                      <p:cBhvr additive="base">
                                        <p:cTn id="302" dur="1000"/>
                                        <p:tgtEl>
                                          <p:spTgt spid="33"/>
                                        </p:tgtEl>
                                        <p:attrNameLst>
                                          <p:attrName>ppt_y</p:attrName>
                                        </p:attrNameLst>
                                      </p:cBhvr>
                                      <p:tavLst>
                                        <p:tav tm="0">
                                          <p:val>
                                            <p:strVal val="ppt_y"/>
                                          </p:val>
                                        </p:tav>
                                        <p:tav tm="100000">
                                          <p:val>
                                            <p:strVal val="ppt_y"/>
                                          </p:val>
                                        </p:tav>
                                      </p:tavLst>
                                    </p:anim>
                                    <p:set>
                                      <p:cBhvr>
                                        <p:cTn id="303"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build="allAtOnce"/>
      <p:bldP spid="19" grpId="1" build="allAtOnce"/>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144016"/>
            <a:ext cx="8229600" cy="764704"/>
          </a:xfrm>
        </p:spPr>
        <p:txBody>
          <a:bodyPr/>
          <a:lstStyle/>
          <a:p>
            <a:r>
              <a:rPr lang="en-US" sz="3600" dirty="0" smtClean="0"/>
              <a:t>Carbon Calculator lessons</a:t>
            </a:r>
            <a:r>
              <a:rPr lang="en-US" sz="3600" dirty="0" smtClean="0"/>
              <a:t>-learned</a:t>
            </a:r>
            <a:endParaRPr lang="en-US" sz="3600" dirty="0"/>
          </a:p>
        </p:txBody>
      </p:sp>
      <p:sp>
        <p:nvSpPr>
          <p:cNvPr id="6" name="Content Placeholder 5"/>
          <p:cNvSpPr>
            <a:spLocks noGrp="1"/>
          </p:cNvSpPr>
          <p:nvPr>
            <p:ph idx="1"/>
          </p:nvPr>
        </p:nvSpPr>
        <p:spPr>
          <a:xfrm>
            <a:off x="446856" y="1927373"/>
            <a:ext cx="8229600" cy="4525963"/>
          </a:xfrm>
        </p:spPr>
        <p:txBody>
          <a:bodyPr/>
          <a:lstStyle/>
          <a:p>
            <a:r>
              <a:rPr lang="en-US" sz="2400" dirty="0"/>
              <a:t>Grid &amp; projections</a:t>
            </a:r>
          </a:p>
          <a:p>
            <a:r>
              <a:rPr lang="en-US" sz="2400" dirty="0" smtClean="0"/>
              <a:t>Scale mismatch</a:t>
            </a:r>
          </a:p>
          <a:p>
            <a:r>
              <a:rPr lang="en-US" sz="2400" dirty="0"/>
              <a:t>Meta-data</a:t>
            </a:r>
          </a:p>
          <a:p>
            <a:r>
              <a:rPr lang="en-US" sz="2400" dirty="0"/>
              <a:t>Units</a:t>
            </a:r>
          </a:p>
          <a:p>
            <a:r>
              <a:rPr lang="en-US" sz="2400" dirty="0" smtClean="0"/>
              <a:t>VALIDATION</a:t>
            </a:r>
            <a:r>
              <a:rPr lang="en-US" sz="2400" dirty="0" smtClean="0"/>
              <a:t>!</a:t>
            </a:r>
          </a:p>
          <a:p>
            <a:r>
              <a:rPr lang="en-US" sz="2400" dirty="0" smtClean="0">
                <a:solidFill>
                  <a:srgbClr val="FF0000"/>
                </a:solidFill>
              </a:rPr>
              <a:t>Comparing “apples and oranges” </a:t>
            </a:r>
            <a:endParaRPr lang="en-US" sz="2400" dirty="0" smtClean="0">
              <a:solidFill>
                <a:srgbClr val="FF0000"/>
              </a:solidFill>
            </a:endParaRPr>
          </a:p>
          <a:p>
            <a:r>
              <a:rPr lang="en-US" sz="2400" dirty="0" smtClean="0">
                <a:solidFill>
                  <a:srgbClr val="FF0000"/>
                </a:solidFill>
              </a:rPr>
              <a:t>Communicating uncertainty</a:t>
            </a:r>
          </a:p>
          <a:p>
            <a:endParaRPr lang="en-US" sz="2400" dirty="0"/>
          </a:p>
        </p:txBody>
      </p:sp>
      <p:sp>
        <p:nvSpPr>
          <p:cNvPr id="4" name="Slide Number Placeholder 3"/>
          <p:cNvSpPr>
            <a:spLocks noGrp="1"/>
          </p:cNvSpPr>
          <p:nvPr>
            <p:ph type="sldNum" sz="quarter" idx="12"/>
          </p:nvPr>
        </p:nvSpPr>
        <p:spPr/>
        <p:txBody>
          <a:bodyPr/>
          <a:lstStyle/>
          <a:p>
            <a:fld id="{3CE59A6A-4A3B-F642-B6D4-A00FDCC71038}" type="slidenum">
              <a:rPr lang="en-US" smtClean="0"/>
              <a:t>11</a:t>
            </a:fld>
            <a:endParaRPr lang="en-US"/>
          </a:p>
        </p:txBody>
      </p:sp>
    </p:spTree>
    <p:extLst>
      <p:ext uri="{BB962C8B-B14F-4D97-AF65-F5344CB8AC3E}">
        <p14:creationId xmlns:p14="http://schemas.microsoft.com/office/powerpoint/2010/main" val="1887691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4016"/>
            <a:ext cx="8229600" cy="1052736"/>
          </a:xfrm>
        </p:spPr>
        <p:txBody>
          <a:bodyPr/>
          <a:lstStyle/>
          <a:p>
            <a:r>
              <a:rPr lang="en-US" sz="3600" dirty="0" smtClean="0"/>
              <a:t>Shameless plugs</a:t>
            </a:r>
            <a:br>
              <a:rPr lang="en-US" sz="3600" dirty="0" smtClean="0"/>
            </a:br>
            <a:r>
              <a:rPr lang="en-US" sz="2800" dirty="0" smtClean="0"/>
              <a:t>(please join us for)</a:t>
            </a:r>
            <a:endParaRPr lang="en-US" sz="2800" dirty="0"/>
          </a:p>
        </p:txBody>
      </p:sp>
      <p:sp>
        <p:nvSpPr>
          <p:cNvPr id="3" name="Content Placeholder 2"/>
          <p:cNvSpPr>
            <a:spLocks noGrp="1"/>
          </p:cNvSpPr>
          <p:nvPr>
            <p:ph idx="1"/>
          </p:nvPr>
        </p:nvSpPr>
        <p:spPr>
          <a:xfrm>
            <a:off x="457200" y="1600200"/>
            <a:ext cx="8363272" cy="4525963"/>
          </a:xfrm>
        </p:spPr>
        <p:txBody>
          <a:bodyPr/>
          <a:lstStyle/>
          <a:p>
            <a:r>
              <a:rPr lang="en-US" sz="2400" dirty="0" smtClean="0"/>
              <a:t>UN COP-20 meeting in Lima, Dec 5, US Center</a:t>
            </a:r>
          </a:p>
          <a:p>
            <a:pPr lvl="1"/>
            <a:r>
              <a:rPr lang="en-US" sz="2000" dirty="0" smtClean="0"/>
              <a:t>Megacities Carbon Project side event (NIST/NASA) </a:t>
            </a:r>
            <a:r>
              <a:rPr lang="en-US" sz="2000" dirty="0" smtClean="0">
                <a:hlinkClick r:id="rId2"/>
              </a:rPr>
              <a:t>http://megacities.jpl.nasa.gov</a:t>
            </a:r>
            <a:endParaRPr lang="en-US" sz="2000" dirty="0"/>
          </a:p>
          <a:p>
            <a:pPr marL="457200" lvl="1" indent="0">
              <a:buNone/>
            </a:pPr>
            <a:r>
              <a:rPr lang="en-US" sz="2000" dirty="0" smtClean="0"/>
              <a:t>		</a:t>
            </a:r>
          </a:p>
          <a:p>
            <a:r>
              <a:rPr lang="en-US" sz="2400" dirty="0" smtClean="0"/>
              <a:t>AGU sessions on urban carbon monitoring (100 talks)</a:t>
            </a:r>
          </a:p>
          <a:p>
            <a:pPr lvl="1"/>
            <a:r>
              <a:rPr lang="en-US" sz="2000" dirty="0" smtClean="0"/>
              <a:t>Quantifying emissions from urban and other complex areas (A51Q, A52D, A53L, A53M)</a:t>
            </a:r>
          </a:p>
          <a:p>
            <a:pPr lvl="1"/>
            <a:r>
              <a:rPr lang="en-US" sz="2000" dirty="0" smtClean="0"/>
              <a:t>Urban areas and global change (B13I, B23J, B24D)			</a:t>
            </a:r>
          </a:p>
          <a:p>
            <a:r>
              <a:rPr lang="en-US" sz="2400" dirty="0" smtClean="0"/>
              <a:t>NACP sessions </a:t>
            </a:r>
            <a:r>
              <a:rPr lang="en-US" sz="2000" dirty="0" smtClean="0"/>
              <a:t>on urban carbon and methane monitoring</a:t>
            </a:r>
            <a:endParaRPr lang="en-US" sz="2400" dirty="0" smtClean="0"/>
          </a:p>
        </p:txBody>
      </p:sp>
      <p:sp>
        <p:nvSpPr>
          <p:cNvPr id="4" name="Slide Number Placeholder 3"/>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3556575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3068960"/>
            <a:ext cx="8229600" cy="1143000"/>
          </a:xfrm>
        </p:spPr>
        <p:txBody>
          <a:bodyPr/>
          <a:lstStyle/>
          <a:p>
            <a:r>
              <a:rPr lang="en-US" dirty="0" smtClean="0"/>
              <a:t>backup</a:t>
            </a:r>
            <a:endParaRPr lang="en-US" dirty="0"/>
          </a:p>
        </p:txBody>
      </p:sp>
      <p:sp>
        <p:nvSpPr>
          <p:cNvPr id="4" name="Slide Number Placeholder 3"/>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2839819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822"/>
          <a:stretch/>
        </p:blipFill>
        <p:spPr>
          <a:xfrm>
            <a:off x="755575" y="1147885"/>
            <a:ext cx="4608513" cy="4081315"/>
          </a:xfrm>
          <a:prstGeom prst="rect">
            <a:avLst/>
          </a:prstGeom>
        </p:spPr>
      </p:pic>
      <p:sp>
        <p:nvSpPr>
          <p:cNvPr id="2" name="Title 1"/>
          <p:cNvSpPr>
            <a:spLocks noGrp="1"/>
          </p:cNvSpPr>
          <p:nvPr>
            <p:ph type="title"/>
          </p:nvPr>
        </p:nvSpPr>
        <p:spPr>
          <a:xfrm>
            <a:off x="251520" y="-99392"/>
            <a:ext cx="4464496" cy="1080120"/>
          </a:xfrm>
        </p:spPr>
        <p:txBody>
          <a:bodyPr/>
          <a:lstStyle/>
          <a:p>
            <a:pPr algn="l"/>
            <a:r>
              <a:rPr lang="en-US" sz="3600" dirty="0" smtClean="0"/>
              <a:t>Carbon Calculator tool</a:t>
            </a:r>
            <a:br>
              <a:rPr lang="en-US" sz="3600" dirty="0" smtClean="0"/>
            </a:br>
            <a:r>
              <a:rPr lang="en-US" sz="2800" dirty="0" smtClean="0"/>
              <a:t>(for product evaluation)</a:t>
            </a:r>
            <a:endParaRPr lang="en-US" sz="2800" dirty="0"/>
          </a:p>
        </p:txBody>
      </p:sp>
      <p:sp>
        <p:nvSpPr>
          <p:cNvPr id="4" name="TextBox 3"/>
          <p:cNvSpPr txBox="1"/>
          <p:nvPr/>
        </p:nvSpPr>
        <p:spPr>
          <a:xfrm>
            <a:off x="35496" y="3033534"/>
            <a:ext cx="1368152" cy="2123658"/>
          </a:xfrm>
          <a:prstGeom prst="rect">
            <a:avLst/>
          </a:prstGeom>
          <a:solidFill>
            <a:schemeClr val="bg1"/>
          </a:solidFill>
        </p:spPr>
        <p:txBody>
          <a:bodyPr wrap="square" rtlCol="0">
            <a:spAutoFit/>
          </a:bodyPr>
          <a:lstStyle/>
          <a:p>
            <a:r>
              <a:rPr lang="en-US" sz="1200" u="sng" dirty="0" smtClean="0"/>
              <a:t>Initial data sets</a:t>
            </a:r>
          </a:p>
          <a:p>
            <a:endParaRPr lang="en-US" sz="1200" dirty="0"/>
          </a:p>
          <a:p>
            <a:r>
              <a:rPr lang="en-US" sz="1200" dirty="0" smtClean="0"/>
              <a:t>Vulcan FFCO2 (Gurney et al)</a:t>
            </a:r>
          </a:p>
          <a:p>
            <a:endParaRPr lang="en-US" sz="1200" dirty="0"/>
          </a:p>
          <a:p>
            <a:r>
              <a:rPr lang="en-US" sz="1200" dirty="0" smtClean="0"/>
              <a:t>US forest fluxes (Saatchi et al)</a:t>
            </a:r>
          </a:p>
          <a:p>
            <a:endParaRPr lang="en-US" sz="1200" dirty="0"/>
          </a:p>
          <a:p>
            <a:r>
              <a:rPr lang="en-US" sz="1200" dirty="0" smtClean="0"/>
              <a:t>US forest stocks</a:t>
            </a:r>
          </a:p>
          <a:p>
            <a:r>
              <a:rPr lang="en-US" sz="1200" dirty="0" smtClean="0"/>
              <a:t>(Saatchi et al)</a:t>
            </a:r>
          </a:p>
          <a:p>
            <a:endParaRPr lang="en-US" sz="1200" dirty="0"/>
          </a:p>
        </p:txBody>
      </p:sp>
      <p:pic>
        <p:nvPicPr>
          <p:cNvPr id="11" name="Picture 10" descr="Screen Shot 2014-11-05 at 1.14.37 AM.png"/>
          <p:cNvPicPr>
            <a:picLocks noChangeAspect="1"/>
          </p:cNvPicPr>
          <p:nvPr/>
        </p:nvPicPr>
        <p:blipFill rotWithShape="1">
          <a:blip r:embed="rId3" cstate="print">
            <a:extLst>
              <a:ext uri="{28A0092B-C50C-407E-A947-70E740481C1C}">
                <a14:useLocalDpi xmlns:a14="http://schemas.microsoft.com/office/drawing/2010/main" val="0"/>
              </a:ext>
            </a:extLst>
          </a:blip>
          <a:srcRect l="19648"/>
          <a:stretch/>
        </p:blipFill>
        <p:spPr>
          <a:xfrm>
            <a:off x="5150641" y="72008"/>
            <a:ext cx="4003355" cy="2492896"/>
          </a:xfrm>
          <a:prstGeom prst="rect">
            <a:avLst/>
          </a:prstGeom>
        </p:spPr>
      </p:pic>
      <p:pic>
        <p:nvPicPr>
          <p:cNvPr id="12" name="Picture 11" descr="Screen Shot 2014-11-05 at 12.36.16 AM.png"/>
          <p:cNvPicPr>
            <a:picLocks noChangeAspect="1"/>
          </p:cNvPicPr>
          <p:nvPr/>
        </p:nvPicPr>
        <p:blipFill rotWithShape="1">
          <a:blip r:embed="rId4" cstate="print">
            <a:extLst>
              <a:ext uri="{28A0092B-C50C-407E-A947-70E740481C1C}">
                <a14:useLocalDpi xmlns:a14="http://schemas.microsoft.com/office/drawing/2010/main" val="0"/>
              </a:ext>
            </a:extLst>
          </a:blip>
          <a:srcRect r="3441"/>
          <a:stretch/>
        </p:blipFill>
        <p:spPr>
          <a:xfrm>
            <a:off x="5436096" y="2348880"/>
            <a:ext cx="3744416" cy="2232248"/>
          </a:xfrm>
          <a:prstGeom prst="rect">
            <a:avLst/>
          </a:prstGeom>
        </p:spPr>
      </p:pic>
      <p:pic>
        <p:nvPicPr>
          <p:cNvPr id="13" name="Picture 12" descr="chart.jpeg"/>
          <p:cNvPicPr>
            <a:picLocks noChangeAspect="1"/>
          </p:cNvPicPr>
          <p:nvPr/>
        </p:nvPicPr>
        <p:blipFill rotWithShape="1">
          <a:blip r:embed="rId5">
            <a:extLst>
              <a:ext uri="{28A0092B-C50C-407E-A947-70E740481C1C}">
                <a14:useLocalDpi xmlns:a14="http://schemas.microsoft.com/office/drawing/2010/main" val="0"/>
              </a:ext>
            </a:extLst>
          </a:blip>
          <a:srcRect r="3772"/>
          <a:stretch/>
        </p:blipFill>
        <p:spPr>
          <a:xfrm>
            <a:off x="5436096" y="4653136"/>
            <a:ext cx="3182571" cy="2204864"/>
          </a:xfrm>
          <a:prstGeom prst="rect">
            <a:avLst/>
          </a:prstGeom>
        </p:spPr>
      </p:pic>
      <p:cxnSp>
        <p:nvCxnSpPr>
          <p:cNvPr id="6" name="Straight Arrow Connector 5"/>
          <p:cNvCxnSpPr/>
          <p:nvPr/>
        </p:nvCxnSpPr>
        <p:spPr>
          <a:xfrm flipV="1">
            <a:off x="4788024" y="1196752"/>
            <a:ext cx="360040"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788024" y="1412776"/>
            <a:ext cx="648072" cy="1800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788024" y="1412776"/>
            <a:ext cx="720080" cy="37444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ight Arrow 50"/>
          <p:cNvSpPr/>
          <p:nvPr/>
        </p:nvSpPr>
        <p:spPr>
          <a:xfrm>
            <a:off x="1187624" y="3284984"/>
            <a:ext cx="288032"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p:cNvSpPr/>
          <p:nvPr/>
        </p:nvSpPr>
        <p:spPr>
          <a:xfrm>
            <a:off x="1187624" y="3933056"/>
            <a:ext cx="288032"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ight Arrow 52"/>
          <p:cNvSpPr/>
          <p:nvPr/>
        </p:nvSpPr>
        <p:spPr>
          <a:xfrm>
            <a:off x="1187624" y="4653136"/>
            <a:ext cx="288032"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560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1" grpId="0" animBg="1"/>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4-11-13 at 10.48.57 AM.png"/>
          <p:cNvPicPr>
            <a:picLocks noGrp="1" noChangeAspect="1"/>
          </p:cNvPicPr>
          <p:nvPr>
            <p:ph idx="1"/>
          </p:nvPr>
        </p:nvPicPr>
        <p:blipFill>
          <a:blip r:embed="rId2" cstate="print">
            <a:extLst>
              <a:ext uri="{28A0092B-C50C-407E-A947-70E740481C1C}">
                <a14:useLocalDpi xmlns:a14="http://schemas.microsoft.com/office/drawing/2010/main" val="0"/>
              </a:ext>
            </a:extLst>
          </a:blip>
          <a:srcRect t="7009" b="7009"/>
          <a:stretch>
            <a:fillRect/>
          </a:stretch>
        </p:blipFill>
        <p:spPr>
          <a:xfrm>
            <a:off x="272269" y="980728"/>
            <a:ext cx="8903431" cy="4896544"/>
          </a:xfrm>
        </p:spPr>
      </p:pic>
      <p:sp>
        <p:nvSpPr>
          <p:cNvPr id="4" name="Slide Number Placeholder 3"/>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15</a:t>
            </a:fld>
            <a:endParaRPr lang="en-US">
              <a:solidFill>
                <a:prstClr val="black"/>
              </a:solidFill>
            </a:endParaRPr>
          </a:p>
        </p:txBody>
      </p:sp>
      <p:sp>
        <p:nvSpPr>
          <p:cNvPr id="6" name="TextBox 5"/>
          <p:cNvSpPr txBox="1"/>
          <p:nvPr/>
        </p:nvSpPr>
        <p:spPr>
          <a:xfrm>
            <a:off x="3347864" y="332656"/>
            <a:ext cx="3596770" cy="369332"/>
          </a:xfrm>
          <a:prstGeom prst="rect">
            <a:avLst/>
          </a:prstGeom>
          <a:noFill/>
        </p:spPr>
        <p:txBody>
          <a:bodyPr wrap="none" rtlCol="0">
            <a:spAutoFit/>
          </a:bodyPr>
          <a:lstStyle/>
          <a:p>
            <a:r>
              <a:rPr lang="en-US" dirty="0" smtClean="0"/>
              <a:t>Fossil Fuel CO2 fluxes (Vulcan, 2002)</a:t>
            </a:r>
            <a:endParaRPr lang="en-US" dirty="0"/>
          </a:p>
        </p:txBody>
      </p:sp>
    </p:spTree>
    <p:extLst>
      <p:ext uri="{BB962C8B-B14F-4D97-AF65-F5344CB8AC3E}">
        <p14:creationId xmlns:p14="http://schemas.microsoft.com/office/powerpoint/2010/main" val="414354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381750"/>
            <a:ext cx="2133600" cy="365125"/>
          </a:xfrm>
          <a:prstGeom prst="rect">
            <a:avLst/>
          </a:prstGeom>
        </p:spPr>
        <p:txBody>
          <a:bodyPr/>
          <a:lstStyle/>
          <a:p>
            <a:pPr algn="r">
              <a:defRPr/>
            </a:pPr>
            <a:fld id="{40D33D57-6BCE-4206-87CD-AE944B4543A1}" type="slidenum">
              <a:rPr lang="en-US" smtClean="0">
                <a:solidFill>
                  <a:prstClr val="black"/>
                </a:solidFill>
              </a:rPr>
              <a:pPr algn="r">
                <a:defRPr/>
              </a:pPr>
              <a:t>16</a:t>
            </a:fld>
            <a:endParaRPr lang="en-US" dirty="0">
              <a:solidFill>
                <a:prstClr val="black"/>
              </a:solidFill>
            </a:endParaRPr>
          </a:p>
        </p:txBody>
      </p:sp>
      <p:pic>
        <p:nvPicPr>
          <p:cNvPr id="5" name="Picture 4" descr="Screen Shot 2014-11-13 at 10.49.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89247"/>
          </a:xfrm>
          <a:prstGeom prst="rect">
            <a:avLst/>
          </a:prstGeom>
        </p:spPr>
      </p:pic>
      <p:sp>
        <p:nvSpPr>
          <p:cNvPr id="6" name="TextBox 5"/>
          <p:cNvSpPr txBox="1"/>
          <p:nvPr/>
        </p:nvSpPr>
        <p:spPr>
          <a:xfrm>
            <a:off x="6876256" y="836712"/>
            <a:ext cx="2051989" cy="461665"/>
          </a:xfrm>
          <a:prstGeom prst="rect">
            <a:avLst/>
          </a:prstGeom>
          <a:noFill/>
        </p:spPr>
        <p:txBody>
          <a:bodyPr wrap="none" rtlCol="0">
            <a:spAutoFit/>
          </a:bodyPr>
          <a:lstStyle/>
          <a:p>
            <a:r>
              <a:rPr lang="en-US" sz="1200" dirty="0" smtClean="0">
                <a:solidFill>
                  <a:srgbClr val="FF0000"/>
                </a:solidFill>
              </a:rPr>
              <a:t>Post-2002 data is scaled using</a:t>
            </a:r>
          </a:p>
          <a:p>
            <a:r>
              <a:rPr lang="en-US" sz="1200" dirty="0" smtClean="0">
                <a:solidFill>
                  <a:srgbClr val="FF0000"/>
                </a:solidFill>
              </a:rPr>
              <a:t>CDIAC (placeholder)</a:t>
            </a:r>
            <a:endParaRPr lang="en-US" sz="1200" dirty="0">
              <a:solidFill>
                <a:srgbClr val="FF0000"/>
              </a:solidFill>
            </a:endParaRPr>
          </a:p>
        </p:txBody>
      </p:sp>
      <p:sp>
        <p:nvSpPr>
          <p:cNvPr id="7" name="TextBox 6"/>
          <p:cNvSpPr txBox="1"/>
          <p:nvPr/>
        </p:nvSpPr>
        <p:spPr>
          <a:xfrm>
            <a:off x="3347864" y="15156"/>
            <a:ext cx="3596770" cy="369332"/>
          </a:xfrm>
          <a:prstGeom prst="rect">
            <a:avLst/>
          </a:prstGeom>
          <a:noFill/>
        </p:spPr>
        <p:txBody>
          <a:bodyPr wrap="none" rtlCol="0">
            <a:spAutoFit/>
          </a:bodyPr>
          <a:lstStyle/>
          <a:p>
            <a:r>
              <a:rPr lang="en-US" dirty="0" smtClean="0"/>
              <a:t>Fossil Fuel CO2 fluxes (Vulcan, 2002)</a:t>
            </a:r>
            <a:endParaRPr lang="en-US" dirty="0"/>
          </a:p>
        </p:txBody>
      </p:sp>
    </p:spTree>
    <p:extLst>
      <p:ext uri="{BB962C8B-B14F-4D97-AF65-F5344CB8AC3E}">
        <p14:creationId xmlns:p14="http://schemas.microsoft.com/office/powerpoint/2010/main" val="40455490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17</a:t>
            </a:fld>
            <a:endParaRPr lang="en-US">
              <a:solidFill>
                <a:prstClr val="black"/>
              </a:solidFill>
            </a:endParaRPr>
          </a:p>
        </p:txBody>
      </p:sp>
      <p:pic>
        <p:nvPicPr>
          <p:cNvPr id="5" name="Picture 4" descr="Screen Shot 2014-11-13 at 5.06.0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4100"/>
            <a:ext cx="9144000" cy="4746812"/>
          </a:xfrm>
          <a:prstGeom prst="rect">
            <a:avLst/>
          </a:prstGeom>
        </p:spPr>
      </p:pic>
      <p:sp>
        <p:nvSpPr>
          <p:cNvPr id="6" name="TextBox 5"/>
          <p:cNvSpPr txBox="1"/>
          <p:nvPr/>
        </p:nvSpPr>
        <p:spPr>
          <a:xfrm>
            <a:off x="3347864" y="116632"/>
            <a:ext cx="3930057" cy="369332"/>
          </a:xfrm>
          <a:prstGeom prst="rect">
            <a:avLst/>
          </a:prstGeom>
          <a:noFill/>
        </p:spPr>
        <p:txBody>
          <a:bodyPr wrap="none" rtlCol="0">
            <a:spAutoFit/>
          </a:bodyPr>
          <a:lstStyle/>
          <a:p>
            <a:r>
              <a:rPr lang="en-US" dirty="0" smtClean="0"/>
              <a:t>Forest carbon fluxes (Saatchi et al 2010)</a:t>
            </a:r>
            <a:endParaRPr lang="en-US" dirty="0"/>
          </a:p>
        </p:txBody>
      </p:sp>
    </p:spTree>
    <p:extLst>
      <p:ext uri="{BB962C8B-B14F-4D97-AF65-F5344CB8AC3E}">
        <p14:creationId xmlns:p14="http://schemas.microsoft.com/office/powerpoint/2010/main" val="40734990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381750"/>
            <a:ext cx="2133600" cy="365125"/>
          </a:xfrm>
          <a:prstGeom prst="rect">
            <a:avLst/>
          </a:prstGeom>
        </p:spPr>
        <p:txBody>
          <a:bodyPr/>
          <a:lstStyle/>
          <a:p>
            <a:pPr algn="r">
              <a:defRPr/>
            </a:pPr>
            <a:fld id="{40D33D57-6BCE-4206-87CD-AE944B4543A1}" type="slidenum">
              <a:rPr lang="en-US" smtClean="0">
                <a:solidFill>
                  <a:prstClr val="black"/>
                </a:solidFill>
              </a:rPr>
              <a:pPr algn="r">
                <a:defRPr/>
              </a:pPr>
              <a:t>18</a:t>
            </a:fld>
            <a:endParaRPr lang="en-US" dirty="0">
              <a:solidFill>
                <a:prstClr val="black"/>
              </a:solidFill>
            </a:endParaRPr>
          </a:p>
        </p:txBody>
      </p:sp>
      <p:pic>
        <p:nvPicPr>
          <p:cNvPr id="3" name="Picture 2" descr="Screen Shot 2014-11-12 at 11.37.0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7900"/>
            <a:ext cx="9144000" cy="4890172"/>
          </a:xfrm>
          <a:prstGeom prst="rect">
            <a:avLst/>
          </a:prstGeom>
        </p:spPr>
      </p:pic>
      <p:sp>
        <p:nvSpPr>
          <p:cNvPr id="5" name="TextBox 4"/>
          <p:cNvSpPr txBox="1"/>
          <p:nvPr/>
        </p:nvSpPr>
        <p:spPr>
          <a:xfrm>
            <a:off x="3347864" y="116632"/>
            <a:ext cx="3930057" cy="369332"/>
          </a:xfrm>
          <a:prstGeom prst="rect">
            <a:avLst/>
          </a:prstGeom>
          <a:noFill/>
        </p:spPr>
        <p:txBody>
          <a:bodyPr wrap="none" rtlCol="0">
            <a:spAutoFit/>
          </a:bodyPr>
          <a:lstStyle/>
          <a:p>
            <a:r>
              <a:rPr lang="en-US" dirty="0" smtClean="0"/>
              <a:t>Forest carbon fluxes (Saatchi et al 2010)</a:t>
            </a:r>
            <a:endParaRPr lang="en-US" dirty="0"/>
          </a:p>
        </p:txBody>
      </p:sp>
    </p:spTree>
    <p:extLst>
      <p:ext uri="{BB962C8B-B14F-4D97-AF65-F5344CB8AC3E}">
        <p14:creationId xmlns:p14="http://schemas.microsoft.com/office/powerpoint/2010/main" val="20471972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381750"/>
            <a:ext cx="2133600" cy="365125"/>
          </a:xfrm>
          <a:prstGeom prst="rect">
            <a:avLst/>
          </a:prstGeom>
        </p:spPr>
        <p:txBody>
          <a:bodyPr/>
          <a:lstStyle/>
          <a:p>
            <a:pPr algn="r">
              <a:defRPr/>
            </a:pPr>
            <a:fld id="{40D33D57-6BCE-4206-87CD-AE944B4543A1}" type="slidenum">
              <a:rPr lang="en-US" smtClean="0">
                <a:solidFill>
                  <a:prstClr val="black"/>
                </a:solidFill>
              </a:rPr>
              <a:pPr algn="r">
                <a:defRPr/>
              </a:pPr>
              <a:t>19</a:t>
            </a:fld>
            <a:endParaRPr lang="en-US" dirty="0">
              <a:solidFill>
                <a:prstClr val="black"/>
              </a:solidFill>
            </a:endParaRPr>
          </a:p>
        </p:txBody>
      </p:sp>
      <p:pic>
        <p:nvPicPr>
          <p:cNvPr id="6" name="Picture 5" descr="Screen Shot 2014-11-13 at 4.55.15 PM.png"/>
          <p:cNvPicPr>
            <a:picLocks noChangeAspect="1"/>
          </p:cNvPicPr>
          <p:nvPr/>
        </p:nvPicPr>
        <p:blipFill rotWithShape="1">
          <a:blip r:embed="rId2" cstate="print">
            <a:extLst>
              <a:ext uri="{28A0092B-C50C-407E-A947-70E740481C1C}">
                <a14:useLocalDpi xmlns:a14="http://schemas.microsoft.com/office/drawing/2010/main" val="0"/>
              </a:ext>
            </a:extLst>
          </a:blip>
          <a:srcRect b="6732"/>
          <a:stretch/>
        </p:blipFill>
        <p:spPr>
          <a:xfrm>
            <a:off x="0" y="876301"/>
            <a:ext cx="9144000" cy="4749800"/>
          </a:xfrm>
          <a:prstGeom prst="rect">
            <a:avLst/>
          </a:prstGeom>
        </p:spPr>
      </p:pic>
      <p:sp>
        <p:nvSpPr>
          <p:cNvPr id="7" name="TextBox 6"/>
          <p:cNvSpPr txBox="1"/>
          <p:nvPr/>
        </p:nvSpPr>
        <p:spPr>
          <a:xfrm>
            <a:off x="3347864" y="116632"/>
            <a:ext cx="3930057" cy="369332"/>
          </a:xfrm>
          <a:prstGeom prst="rect">
            <a:avLst/>
          </a:prstGeom>
          <a:noFill/>
        </p:spPr>
        <p:txBody>
          <a:bodyPr wrap="none" rtlCol="0">
            <a:spAutoFit/>
          </a:bodyPr>
          <a:lstStyle/>
          <a:p>
            <a:r>
              <a:rPr lang="en-US" dirty="0" smtClean="0"/>
              <a:t>Forest carbon fluxes (Saatchi et al 2010)</a:t>
            </a:r>
            <a:endParaRPr lang="en-US" dirty="0"/>
          </a:p>
        </p:txBody>
      </p:sp>
    </p:spTree>
    <p:extLst>
      <p:ext uri="{BB962C8B-B14F-4D97-AF65-F5344CB8AC3E}">
        <p14:creationId xmlns:p14="http://schemas.microsoft.com/office/powerpoint/2010/main" val="30383867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20</a:t>
            </a:fld>
            <a:endParaRPr lang="en-US">
              <a:solidFill>
                <a:prstClr val="black"/>
              </a:solidFill>
            </a:endParaRPr>
          </a:p>
        </p:txBody>
      </p:sp>
      <p:pic>
        <p:nvPicPr>
          <p:cNvPr id="5" name="Picture 4" descr="Screen Shot 2014-11-13 at 4.53.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9144000" cy="5975204"/>
          </a:xfrm>
          <a:prstGeom prst="rect">
            <a:avLst/>
          </a:prstGeom>
        </p:spPr>
      </p:pic>
      <p:sp>
        <p:nvSpPr>
          <p:cNvPr id="6" name="TextBox 5"/>
          <p:cNvSpPr txBox="1"/>
          <p:nvPr/>
        </p:nvSpPr>
        <p:spPr>
          <a:xfrm>
            <a:off x="3347864" y="116632"/>
            <a:ext cx="3930057" cy="369332"/>
          </a:xfrm>
          <a:prstGeom prst="rect">
            <a:avLst/>
          </a:prstGeom>
          <a:noFill/>
        </p:spPr>
        <p:txBody>
          <a:bodyPr wrap="none" rtlCol="0">
            <a:spAutoFit/>
          </a:bodyPr>
          <a:lstStyle/>
          <a:p>
            <a:r>
              <a:rPr lang="en-US" dirty="0" smtClean="0"/>
              <a:t>Forest carbon fluxes (Saatchi et al 2010)</a:t>
            </a:r>
            <a:endParaRPr lang="en-US" dirty="0"/>
          </a:p>
        </p:txBody>
      </p:sp>
    </p:spTree>
    <p:extLst>
      <p:ext uri="{BB962C8B-B14F-4D97-AF65-F5344CB8AC3E}">
        <p14:creationId xmlns:p14="http://schemas.microsoft.com/office/powerpoint/2010/main" val="39257717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252520" cy="576064"/>
          </a:xfrm>
        </p:spPr>
        <p:txBody>
          <a:bodyPr/>
          <a:lstStyle/>
          <a:p>
            <a:r>
              <a:rPr lang="en-US" sz="2800" i="1" dirty="0" smtClean="0"/>
              <a:t>Systems approach for CMS</a:t>
            </a:r>
            <a:endParaRPr lang="en-US" sz="2800" i="1" dirty="0"/>
          </a:p>
        </p:txBody>
      </p:sp>
      <p:sp>
        <p:nvSpPr>
          <p:cNvPr id="3" name="Content Placeholder 2"/>
          <p:cNvSpPr>
            <a:spLocks noGrp="1"/>
          </p:cNvSpPr>
          <p:nvPr>
            <p:ph idx="1"/>
          </p:nvPr>
        </p:nvSpPr>
        <p:spPr>
          <a:xfrm>
            <a:off x="251520" y="2564904"/>
            <a:ext cx="4896544" cy="3312368"/>
          </a:xfrm>
        </p:spPr>
        <p:txBody>
          <a:bodyPr/>
          <a:lstStyle/>
          <a:p>
            <a:r>
              <a:rPr lang="en-US" sz="2400" dirty="0" smtClean="0"/>
              <a:t>Timeline:</a:t>
            </a:r>
            <a:endParaRPr lang="en-US" sz="2400" dirty="0" smtClean="0"/>
          </a:p>
          <a:p>
            <a:pPr lvl="1"/>
            <a:r>
              <a:rPr lang="en-US" sz="1800" dirty="0" smtClean="0">
                <a:solidFill>
                  <a:srgbClr val="008000"/>
                </a:solidFill>
              </a:rPr>
              <a:t>Discovery</a:t>
            </a:r>
          </a:p>
          <a:p>
            <a:pPr lvl="2"/>
            <a:r>
              <a:rPr lang="en-US" sz="1600" dirty="0" smtClean="0">
                <a:solidFill>
                  <a:srgbClr val="008000"/>
                </a:solidFill>
              </a:rPr>
              <a:t>Initial user engagement </a:t>
            </a:r>
          </a:p>
          <a:p>
            <a:pPr lvl="2"/>
            <a:r>
              <a:rPr lang="en-US" sz="1600" dirty="0" smtClean="0">
                <a:solidFill>
                  <a:srgbClr val="008000"/>
                </a:solidFill>
              </a:rPr>
              <a:t>Existing/planned CMS products </a:t>
            </a:r>
          </a:p>
          <a:p>
            <a:pPr lvl="1"/>
            <a:r>
              <a:rPr lang="en-US" sz="1800" dirty="0" smtClean="0">
                <a:solidFill>
                  <a:srgbClr val="008000"/>
                </a:solidFill>
              </a:rPr>
              <a:t>Analyze and design</a:t>
            </a:r>
          </a:p>
          <a:p>
            <a:pPr lvl="2"/>
            <a:r>
              <a:rPr lang="en-US" sz="1600" dirty="0" smtClean="0">
                <a:solidFill>
                  <a:srgbClr val="008000"/>
                </a:solidFill>
              </a:rPr>
              <a:t>Policy Scenarios &amp; Requirements Analysis</a:t>
            </a:r>
          </a:p>
          <a:p>
            <a:pPr lvl="2"/>
            <a:r>
              <a:rPr lang="en-US" sz="1600" dirty="0" smtClean="0">
                <a:solidFill>
                  <a:srgbClr val="008000"/>
                </a:solidFill>
              </a:rPr>
              <a:t>Carbon Calculator requirements/interfaces</a:t>
            </a:r>
            <a:endParaRPr lang="en-US" sz="1600" i="1" dirty="0" smtClean="0">
              <a:solidFill>
                <a:srgbClr val="008000"/>
              </a:solidFill>
            </a:endParaRPr>
          </a:p>
          <a:p>
            <a:pPr lvl="1"/>
            <a:r>
              <a:rPr lang="en-US" sz="1800" dirty="0" smtClean="0">
                <a:solidFill>
                  <a:srgbClr val="008000"/>
                </a:solidFill>
              </a:rPr>
              <a:t>Develop, integrate, test </a:t>
            </a:r>
          </a:p>
          <a:p>
            <a:pPr lvl="2"/>
            <a:r>
              <a:rPr lang="en-US" sz="1600" dirty="0" smtClean="0">
                <a:solidFill>
                  <a:srgbClr val="008000"/>
                </a:solidFill>
              </a:rPr>
              <a:t>Carbon Calculator tool development</a:t>
            </a:r>
          </a:p>
          <a:p>
            <a:pPr lvl="2"/>
            <a:r>
              <a:rPr lang="en-US" sz="1600" dirty="0" smtClean="0"/>
              <a:t>Integrated CMS products</a:t>
            </a:r>
            <a:endParaRPr lang="en-US" sz="1600" dirty="0"/>
          </a:p>
          <a:p>
            <a:pPr lvl="1"/>
            <a:r>
              <a:rPr lang="en-US" sz="1800" dirty="0" smtClean="0"/>
              <a:t>Evaluate CMS products</a:t>
            </a:r>
            <a:endParaRPr lang="en-US" sz="1800" dirty="0"/>
          </a:p>
          <a:p>
            <a:pPr lvl="1"/>
            <a:r>
              <a:rPr lang="en-US" sz="1800" dirty="0" smtClean="0"/>
              <a:t>Communicate, iterate, evolve</a:t>
            </a:r>
            <a:endParaRPr lang="en-US" sz="1800" dirty="0"/>
          </a:p>
          <a:p>
            <a:pPr lvl="1"/>
            <a:endParaRPr lang="en-US" sz="1600" dirty="0" smtClean="0"/>
          </a:p>
          <a:p>
            <a:pPr lvl="1"/>
            <a:endParaRPr lang="en-US" sz="1600" dirty="0" smtClean="0"/>
          </a:p>
        </p:txBody>
      </p:sp>
      <p:sp>
        <p:nvSpPr>
          <p:cNvPr id="7" name="Rectangle 6"/>
          <p:cNvSpPr/>
          <p:nvPr/>
        </p:nvSpPr>
        <p:spPr>
          <a:xfrm>
            <a:off x="316880" y="963885"/>
            <a:ext cx="9223672" cy="1569660"/>
          </a:xfrm>
          <a:prstGeom prst="rect">
            <a:avLst/>
          </a:prstGeom>
        </p:spPr>
        <p:txBody>
          <a:bodyPr wrap="square">
            <a:spAutoFit/>
          </a:bodyPr>
          <a:lstStyle/>
          <a:p>
            <a:pPr marL="285750" indent="-285750">
              <a:buFont typeface="Arial"/>
              <a:buChar char="•"/>
            </a:pPr>
            <a:r>
              <a:rPr lang="en-US" sz="2400" dirty="0" smtClean="0"/>
              <a:t>Approach:</a:t>
            </a:r>
            <a:endParaRPr lang="en-US" sz="2400" dirty="0" smtClean="0"/>
          </a:p>
          <a:p>
            <a:pPr marL="742950" lvl="1" indent="-285750">
              <a:buFont typeface="Arial"/>
              <a:buChar char="•"/>
            </a:pPr>
            <a:r>
              <a:rPr lang="en-US" dirty="0" smtClean="0"/>
              <a:t>Engage users </a:t>
            </a:r>
            <a:r>
              <a:rPr lang="en-US" dirty="0" smtClean="0"/>
              <a:t>to identify stakeholder questions (</a:t>
            </a:r>
            <a:r>
              <a:rPr lang="en-US" u="sng" dirty="0" smtClean="0"/>
              <a:t>sustained</a:t>
            </a:r>
            <a:r>
              <a:rPr lang="en-US" dirty="0" smtClean="0"/>
              <a:t> policy/science team)</a:t>
            </a:r>
          </a:p>
          <a:p>
            <a:pPr marL="742950" lvl="1" indent="-285750">
              <a:buFont typeface="Arial"/>
              <a:buChar char="•"/>
            </a:pPr>
            <a:r>
              <a:rPr lang="en-US" dirty="0" smtClean="0"/>
              <a:t>Derive requirements for carbon information/data sets and supporting observations</a:t>
            </a:r>
            <a:endParaRPr lang="en-US" dirty="0"/>
          </a:p>
          <a:p>
            <a:pPr marL="742950" lvl="1" indent="-285750">
              <a:buFont typeface="Arial"/>
              <a:buChar char="•"/>
            </a:pPr>
            <a:r>
              <a:rPr lang="en-US" dirty="0" smtClean="0"/>
              <a:t>Evaluate </a:t>
            </a:r>
            <a:r>
              <a:rPr lang="en-US" dirty="0" smtClean="0"/>
              <a:t>CMS data </a:t>
            </a:r>
            <a:r>
              <a:rPr lang="en-US" dirty="0"/>
              <a:t>products </a:t>
            </a:r>
            <a:r>
              <a:rPr lang="en-US" dirty="0" smtClean="0"/>
              <a:t>for decision making value</a:t>
            </a:r>
          </a:p>
          <a:p>
            <a:pPr marL="742950" lvl="1" indent="-285750">
              <a:buFont typeface="Arial"/>
              <a:buChar char="•"/>
            </a:pPr>
            <a:r>
              <a:rPr lang="en-US" dirty="0" smtClean="0"/>
              <a:t>Explore visualization/sharing of carbon information (&amp; uncertainties</a:t>
            </a:r>
            <a:r>
              <a:rPr lang="en-US" dirty="0" smtClean="0"/>
              <a:t>)</a:t>
            </a:r>
            <a:endParaRPr lang="en-US" dirty="0" smtClean="0"/>
          </a:p>
        </p:txBody>
      </p:sp>
      <p:sp>
        <p:nvSpPr>
          <p:cNvPr id="9" name="Slide Number Placeholder 8"/>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3</a:t>
            </a:fld>
            <a:endParaRPr lang="en-US">
              <a:solidFill>
                <a:prstClr val="black"/>
              </a:solidFill>
            </a:endParaRPr>
          </a:p>
        </p:txBody>
      </p:sp>
      <p:sp>
        <p:nvSpPr>
          <p:cNvPr id="6" name="Left Brace 5"/>
          <p:cNvSpPr/>
          <p:nvPr/>
        </p:nvSpPr>
        <p:spPr>
          <a:xfrm>
            <a:off x="539552" y="3140968"/>
            <a:ext cx="216024" cy="194421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e 9"/>
          <p:cNvSpPr/>
          <p:nvPr/>
        </p:nvSpPr>
        <p:spPr>
          <a:xfrm>
            <a:off x="467544" y="5085184"/>
            <a:ext cx="360040" cy="122413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107504" y="3861048"/>
            <a:ext cx="338554" cy="523220"/>
          </a:xfrm>
          <a:prstGeom prst="rect">
            <a:avLst/>
          </a:prstGeom>
        </p:spPr>
        <p:txBody>
          <a:bodyPr wrap="none">
            <a:spAutoFit/>
          </a:bodyPr>
          <a:lstStyle/>
          <a:p>
            <a:pPr algn="ctr"/>
            <a:r>
              <a:rPr lang="en-US" sz="1400" dirty="0" err="1" smtClean="0"/>
              <a:t>Yr</a:t>
            </a:r>
            <a:endParaRPr lang="en-US" sz="1400" dirty="0" smtClean="0"/>
          </a:p>
          <a:p>
            <a:pPr algn="ctr"/>
            <a:r>
              <a:rPr lang="en-US" sz="1400" dirty="0" smtClean="0"/>
              <a:t>1</a:t>
            </a:r>
            <a:endParaRPr lang="en-US" sz="1400" dirty="0"/>
          </a:p>
        </p:txBody>
      </p:sp>
      <p:sp>
        <p:nvSpPr>
          <p:cNvPr id="12" name="Rectangle 11"/>
          <p:cNvSpPr/>
          <p:nvPr/>
        </p:nvSpPr>
        <p:spPr>
          <a:xfrm>
            <a:off x="120452" y="5157192"/>
            <a:ext cx="421622" cy="523220"/>
          </a:xfrm>
          <a:prstGeom prst="rect">
            <a:avLst/>
          </a:prstGeom>
        </p:spPr>
        <p:txBody>
          <a:bodyPr wrap="none">
            <a:spAutoFit/>
          </a:bodyPr>
          <a:lstStyle/>
          <a:p>
            <a:pPr algn="ctr"/>
            <a:r>
              <a:rPr lang="en-US" sz="1400" dirty="0" err="1" smtClean="0"/>
              <a:t>Yr</a:t>
            </a:r>
            <a:endParaRPr lang="en-US" sz="1400" dirty="0" smtClean="0"/>
          </a:p>
          <a:p>
            <a:pPr algn="ctr"/>
            <a:r>
              <a:rPr lang="en-US" sz="1400" dirty="0" smtClean="0"/>
              <a:t>2-3</a:t>
            </a:r>
            <a:endParaRPr lang="en-US" sz="1400" dirty="0"/>
          </a:p>
        </p:txBody>
      </p:sp>
      <p:pic>
        <p:nvPicPr>
          <p:cNvPr id="14" name="Picture 13"/>
          <p:cNvPicPr>
            <a:picLocks noChangeAspect="1"/>
          </p:cNvPicPr>
          <p:nvPr/>
        </p:nvPicPr>
        <p:blipFill>
          <a:blip r:embed="rId2"/>
          <a:stretch>
            <a:fillRect/>
          </a:stretch>
        </p:blipFill>
        <p:spPr>
          <a:xfrm>
            <a:off x="4716016" y="2924944"/>
            <a:ext cx="4572000" cy="3828229"/>
          </a:xfrm>
          <a:prstGeom prst="rect">
            <a:avLst/>
          </a:prstGeom>
        </p:spPr>
      </p:pic>
      <p:sp>
        <p:nvSpPr>
          <p:cNvPr id="15" name="Title 1"/>
          <p:cNvSpPr txBox="1">
            <a:spLocks/>
          </p:cNvSpPr>
          <p:nvPr/>
        </p:nvSpPr>
        <p:spPr>
          <a:xfrm rot="20124788">
            <a:off x="-48094" y="2735455"/>
            <a:ext cx="9252520" cy="57606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600" i="1" dirty="0" smtClean="0">
                <a:solidFill>
                  <a:schemeClr val="bg1">
                    <a:lumMod val="75000"/>
                  </a:schemeClr>
                </a:solidFill>
              </a:rPr>
              <a:t>Skim this</a:t>
            </a:r>
            <a:endParaRPr lang="en-US" sz="6600" i="1" dirty="0">
              <a:solidFill>
                <a:schemeClr val="bg1">
                  <a:lumMod val="75000"/>
                </a:schemeClr>
              </a:solidFill>
            </a:endParaRPr>
          </a:p>
        </p:txBody>
      </p:sp>
    </p:spTree>
    <p:extLst>
      <p:ext uri="{BB962C8B-B14F-4D97-AF65-F5344CB8AC3E}">
        <p14:creationId xmlns:p14="http://schemas.microsoft.com/office/powerpoint/2010/main" val="5316376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381750"/>
            <a:ext cx="2133600" cy="365125"/>
          </a:xfrm>
          <a:prstGeom prst="rect">
            <a:avLst/>
          </a:prstGeom>
        </p:spPr>
        <p:txBody>
          <a:bodyPr/>
          <a:lstStyle/>
          <a:p>
            <a:pPr algn="r">
              <a:defRPr/>
            </a:pPr>
            <a:fld id="{40D33D57-6BCE-4206-87CD-AE944B4543A1}" type="slidenum">
              <a:rPr lang="en-US" smtClean="0">
                <a:solidFill>
                  <a:prstClr val="black"/>
                </a:solidFill>
              </a:rPr>
              <a:pPr algn="r">
                <a:defRPr/>
              </a:pPr>
              <a:t>21</a:t>
            </a:fld>
            <a:endParaRPr lang="en-US" dirty="0">
              <a:solidFill>
                <a:prstClr val="black"/>
              </a:solidFill>
            </a:endParaRPr>
          </a:p>
        </p:txBody>
      </p:sp>
      <p:pic>
        <p:nvPicPr>
          <p:cNvPr id="2" name="Picture 1" descr="Screen Shot 2014-11-13 at 5.15.0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8700"/>
            <a:ext cx="9144000" cy="4797404"/>
          </a:xfrm>
          <a:prstGeom prst="rect">
            <a:avLst/>
          </a:prstGeom>
        </p:spPr>
      </p:pic>
      <p:sp>
        <p:nvSpPr>
          <p:cNvPr id="5" name="TextBox 4"/>
          <p:cNvSpPr txBox="1"/>
          <p:nvPr/>
        </p:nvSpPr>
        <p:spPr>
          <a:xfrm>
            <a:off x="3347864" y="116632"/>
            <a:ext cx="3963645" cy="369332"/>
          </a:xfrm>
          <a:prstGeom prst="rect">
            <a:avLst/>
          </a:prstGeom>
          <a:noFill/>
        </p:spPr>
        <p:txBody>
          <a:bodyPr wrap="none" rtlCol="0">
            <a:spAutoFit/>
          </a:bodyPr>
          <a:lstStyle/>
          <a:p>
            <a:r>
              <a:rPr lang="en-US" dirty="0" smtClean="0"/>
              <a:t>Forest carbon stocks (Saatchi et al 2010)</a:t>
            </a:r>
            <a:endParaRPr lang="en-US" dirty="0"/>
          </a:p>
        </p:txBody>
      </p:sp>
    </p:spTree>
    <p:extLst>
      <p:ext uri="{BB962C8B-B14F-4D97-AF65-F5344CB8AC3E}">
        <p14:creationId xmlns:p14="http://schemas.microsoft.com/office/powerpoint/2010/main" val="30383867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7768"/>
            <a:ext cx="8686800" cy="1143000"/>
          </a:xfrm>
        </p:spPr>
        <p:txBody>
          <a:bodyPr>
            <a:noAutofit/>
          </a:bodyPr>
          <a:lstStyle/>
          <a:p>
            <a:r>
              <a:rPr lang="en-US" sz="2800" dirty="0" smtClean="0"/>
              <a:t>Methane example: Where should we focus observations?</a:t>
            </a:r>
            <a:br>
              <a:rPr lang="en-US" sz="2800" dirty="0" smtClean="0"/>
            </a:br>
            <a:endParaRPr lang="en-US" sz="2800" dirty="0"/>
          </a:p>
        </p:txBody>
      </p:sp>
      <p:pic>
        <p:nvPicPr>
          <p:cNvPr id="3" name="Picture 2" descr="emi_ch4 in v42_CH4_2008_TOT.0.1x0.1%2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180" y="1417638"/>
            <a:ext cx="8335620" cy="5456043"/>
          </a:xfrm>
          <a:prstGeom prst="rect">
            <a:avLst/>
          </a:prstGeom>
        </p:spPr>
      </p:pic>
      <p:sp>
        <p:nvSpPr>
          <p:cNvPr id="4" name="TextBox 3"/>
          <p:cNvSpPr txBox="1"/>
          <p:nvPr/>
        </p:nvSpPr>
        <p:spPr>
          <a:xfrm>
            <a:off x="2007263" y="6444878"/>
            <a:ext cx="543739" cy="276999"/>
          </a:xfrm>
          <a:prstGeom prst="rect">
            <a:avLst/>
          </a:prstGeom>
          <a:solidFill>
            <a:schemeClr val="bg1"/>
          </a:solidFill>
        </p:spPr>
        <p:txBody>
          <a:bodyPr wrap="none" rtlCol="0">
            <a:spAutoFit/>
          </a:bodyPr>
          <a:lstStyle/>
          <a:p>
            <a:r>
              <a:rPr lang="en-US" sz="1200" dirty="0" smtClean="0"/>
              <a:t>1E-11</a:t>
            </a:r>
            <a:endParaRPr lang="en-US" sz="1200" dirty="0"/>
          </a:p>
        </p:txBody>
      </p:sp>
      <p:sp>
        <p:nvSpPr>
          <p:cNvPr id="5" name="TextBox 4"/>
          <p:cNvSpPr txBox="1"/>
          <p:nvPr/>
        </p:nvSpPr>
        <p:spPr>
          <a:xfrm>
            <a:off x="4298311" y="6444171"/>
            <a:ext cx="540908" cy="276999"/>
          </a:xfrm>
          <a:prstGeom prst="rect">
            <a:avLst/>
          </a:prstGeom>
          <a:solidFill>
            <a:schemeClr val="bg1"/>
          </a:solidFill>
        </p:spPr>
        <p:txBody>
          <a:bodyPr wrap="none" rtlCol="0">
            <a:spAutoFit/>
          </a:bodyPr>
          <a:lstStyle/>
          <a:p>
            <a:r>
              <a:rPr lang="en-US" sz="1200" dirty="0" smtClean="0"/>
              <a:t>1E-10</a:t>
            </a:r>
            <a:endParaRPr lang="en-US" sz="1200" dirty="0"/>
          </a:p>
        </p:txBody>
      </p:sp>
      <p:sp>
        <p:nvSpPr>
          <p:cNvPr id="6" name="TextBox 5"/>
          <p:cNvSpPr txBox="1"/>
          <p:nvPr/>
        </p:nvSpPr>
        <p:spPr>
          <a:xfrm>
            <a:off x="6514252" y="6444171"/>
            <a:ext cx="462912" cy="276999"/>
          </a:xfrm>
          <a:prstGeom prst="rect">
            <a:avLst/>
          </a:prstGeom>
          <a:solidFill>
            <a:schemeClr val="bg1"/>
          </a:solidFill>
        </p:spPr>
        <p:txBody>
          <a:bodyPr wrap="none" rtlCol="0">
            <a:spAutoFit/>
          </a:bodyPr>
          <a:lstStyle/>
          <a:p>
            <a:r>
              <a:rPr lang="en-US" sz="1200" dirty="0" smtClean="0"/>
              <a:t>1E-9</a:t>
            </a:r>
            <a:endParaRPr lang="en-US" sz="1200" dirty="0"/>
          </a:p>
        </p:txBody>
      </p:sp>
      <p:sp>
        <p:nvSpPr>
          <p:cNvPr id="7" name="Rectangle 6"/>
          <p:cNvSpPr/>
          <p:nvPr/>
        </p:nvSpPr>
        <p:spPr>
          <a:xfrm>
            <a:off x="467544" y="2204864"/>
            <a:ext cx="8111993" cy="504056"/>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112923" y="2252546"/>
            <a:ext cx="3757534" cy="276999"/>
          </a:xfrm>
          <a:prstGeom prst="rect">
            <a:avLst/>
          </a:prstGeom>
          <a:solidFill>
            <a:srgbClr val="FFFF00"/>
          </a:solidFill>
        </p:spPr>
        <p:txBody>
          <a:bodyPr wrap="none">
            <a:spAutoFit/>
          </a:bodyPr>
          <a:lstStyle/>
          <a:p>
            <a:r>
              <a:rPr lang="en-US" sz="1200" dirty="0" smtClean="0"/>
              <a:t>Somewhat “covered” by existing high-latitude programs</a:t>
            </a:r>
            <a:endParaRPr lang="en-US" sz="1200" dirty="0"/>
          </a:p>
        </p:txBody>
      </p:sp>
      <p:sp>
        <p:nvSpPr>
          <p:cNvPr id="9" name="Rectangle 8"/>
          <p:cNvSpPr/>
          <p:nvPr/>
        </p:nvSpPr>
        <p:spPr>
          <a:xfrm>
            <a:off x="457201" y="3422318"/>
            <a:ext cx="8170386" cy="1082844"/>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298311" y="4509797"/>
            <a:ext cx="1485160" cy="646331"/>
          </a:xfrm>
          <a:prstGeom prst="rect">
            <a:avLst/>
          </a:prstGeom>
          <a:solidFill>
            <a:srgbClr val="CCFFCC"/>
          </a:solidFill>
        </p:spPr>
        <p:txBody>
          <a:bodyPr wrap="square">
            <a:spAutoFit/>
          </a:bodyPr>
          <a:lstStyle/>
          <a:p>
            <a:r>
              <a:rPr lang="en-US" sz="1200" dirty="0" smtClean="0"/>
              <a:t>Tropical sources: wetlands, reservoirs, land use change</a:t>
            </a:r>
            <a:endParaRPr lang="en-US" sz="1200" dirty="0"/>
          </a:p>
        </p:txBody>
      </p:sp>
      <p:sp>
        <p:nvSpPr>
          <p:cNvPr id="11" name="Rectangle 10"/>
          <p:cNvSpPr/>
          <p:nvPr/>
        </p:nvSpPr>
        <p:spPr>
          <a:xfrm>
            <a:off x="1630168" y="2780927"/>
            <a:ext cx="2116751" cy="204157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04740" y="2823193"/>
            <a:ext cx="1944847" cy="143668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857814" y="5493315"/>
            <a:ext cx="3119350" cy="461665"/>
          </a:xfrm>
          <a:prstGeom prst="rect">
            <a:avLst/>
          </a:prstGeom>
          <a:solidFill>
            <a:srgbClr val="FF8192"/>
          </a:solidFill>
          <a:ln>
            <a:solidFill>
              <a:srgbClr val="FF0000"/>
            </a:solidFill>
          </a:ln>
        </p:spPr>
        <p:txBody>
          <a:bodyPr wrap="square">
            <a:spAutoFit/>
          </a:bodyPr>
          <a:lstStyle/>
          <a:p>
            <a:r>
              <a:rPr lang="en-US" sz="1200" dirty="0" smtClean="0"/>
              <a:t>Key anthropogenic sources: fossil fuel, livestock, </a:t>
            </a:r>
            <a:r>
              <a:rPr lang="en-US" sz="1200" dirty="0" err="1" smtClean="0"/>
              <a:t>agriwaste</a:t>
            </a:r>
            <a:r>
              <a:rPr lang="en-US" sz="1200" dirty="0" smtClean="0"/>
              <a:t> in rapidly changing regions</a:t>
            </a:r>
            <a:endParaRPr lang="en-US" sz="1200" dirty="0"/>
          </a:p>
        </p:txBody>
      </p:sp>
      <p:cxnSp>
        <p:nvCxnSpPr>
          <p:cNvPr id="16" name="Straight Arrow Connector 15"/>
          <p:cNvCxnSpPr>
            <a:stCxn id="13" idx="0"/>
          </p:cNvCxnSpPr>
          <p:nvPr/>
        </p:nvCxnSpPr>
        <p:spPr>
          <a:xfrm flipV="1">
            <a:off x="5417489" y="4326343"/>
            <a:ext cx="1407016" cy="11669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3392325" y="4822502"/>
            <a:ext cx="1446894" cy="6708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803077" y="1433933"/>
            <a:ext cx="1766116" cy="369332"/>
          </a:xfrm>
          <a:prstGeom prst="rect">
            <a:avLst/>
          </a:prstGeom>
        </p:spPr>
        <p:txBody>
          <a:bodyPr wrap="none">
            <a:spAutoFit/>
          </a:bodyPr>
          <a:lstStyle/>
          <a:p>
            <a:r>
              <a:rPr lang="en-US" dirty="0" smtClean="0"/>
              <a:t>EDGAR 4.2, 2008</a:t>
            </a:r>
            <a:endParaRPr lang="en-US" dirty="0"/>
          </a:p>
        </p:txBody>
      </p:sp>
    </p:spTree>
    <p:extLst>
      <p:ext uri="{BB962C8B-B14F-4D97-AF65-F5344CB8AC3E}">
        <p14:creationId xmlns:p14="http://schemas.microsoft.com/office/powerpoint/2010/main" val="3198233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0073" y="332656"/>
            <a:ext cx="3923928" cy="1143000"/>
          </a:xfrm>
        </p:spPr>
        <p:txBody>
          <a:bodyPr>
            <a:noAutofit/>
          </a:bodyPr>
          <a:lstStyle/>
          <a:p>
            <a:pPr algn="r"/>
            <a:r>
              <a:rPr lang="en-US" sz="1800" dirty="0" smtClean="0"/>
              <a:t>Why the big discrepancy between T-D and B-UP estimates?</a:t>
            </a:r>
            <a:endParaRPr lang="en-US" sz="1800" dirty="0"/>
          </a:p>
        </p:txBody>
      </p:sp>
      <p:pic>
        <p:nvPicPr>
          <p:cNvPr id="4" name="Content Placeholder 3"/>
          <p:cNvPicPr>
            <a:picLocks noGrp="1" noChangeAspect="1"/>
          </p:cNvPicPr>
          <p:nvPr>
            <p:ph idx="1"/>
          </p:nvPr>
        </p:nvPicPr>
        <p:blipFill rotWithShape="1">
          <a:blip r:embed="rId2"/>
          <a:srcRect t="-900" b="-848"/>
          <a:stretch/>
        </p:blipFill>
        <p:spPr>
          <a:xfrm>
            <a:off x="149727" y="655638"/>
            <a:ext cx="5839326" cy="6202362"/>
          </a:xfrm>
        </p:spPr>
      </p:pic>
      <p:sp>
        <p:nvSpPr>
          <p:cNvPr id="5" name="Rectangle 4"/>
          <p:cNvSpPr/>
          <p:nvPr/>
        </p:nvSpPr>
        <p:spPr>
          <a:xfrm rot="16200000">
            <a:off x="-1574800" y="2637043"/>
            <a:ext cx="3697841" cy="261610"/>
          </a:xfrm>
          <a:prstGeom prst="rect">
            <a:avLst/>
          </a:prstGeom>
        </p:spPr>
        <p:txBody>
          <a:bodyPr wrap="none">
            <a:spAutoFit/>
          </a:bodyPr>
          <a:lstStyle/>
          <a:p>
            <a:r>
              <a:rPr lang="en-US" sz="1100" dirty="0" err="1" smtClean="0"/>
              <a:t>Schneising</a:t>
            </a:r>
            <a:r>
              <a:rPr lang="en-US" sz="1100" dirty="0" smtClean="0"/>
              <a:t> et al 2014, Earth’s Future,</a:t>
            </a:r>
            <a:r>
              <a:rPr lang="en-US" sz="1100" dirty="0"/>
              <a:t> 10.1002/2014EF000265</a:t>
            </a:r>
            <a:r>
              <a:rPr lang="en-US" sz="1100" dirty="0" smtClean="0"/>
              <a:t> </a:t>
            </a:r>
            <a:endParaRPr lang="en-US" sz="1100" dirty="0"/>
          </a:p>
        </p:txBody>
      </p:sp>
      <p:sp>
        <p:nvSpPr>
          <p:cNvPr id="6" name="Oval 5"/>
          <p:cNvSpPr/>
          <p:nvPr/>
        </p:nvSpPr>
        <p:spPr>
          <a:xfrm>
            <a:off x="2486526" y="655638"/>
            <a:ext cx="2045369" cy="38495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184316" y="3983789"/>
            <a:ext cx="1016000" cy="521369"/>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097573" y="970850"/>
            <a:ext cx="3154947" cy="4247317"/>
          </a:xfrm>
          <a:prstGeom prst="rect">
            <a:avLst/>
          </a:prstGeom>
          <a:noFill/>
        </p:spPr>
        <p:txBody>
          <a:bodyPr wrap="square" rtlCol="0">
            <a:spAutoFit/>
          </a:bodyPr>
          <a:lstStyle/>
          <a:p>
            <a:pPr marL="285750" indent="-285750">
              <a:buFont typeface="Arial"/>
              <a:buChar char="•"/>
            </a:pPr>
            <a:r>
              <a:rPr lang="en-US" dirty="0" smtClean="0"/>
              <a:t>T-D</a:t>
            </a:r>
          </a:p>
          <a:p>
            <a:pPr marL="742950" lvl="1" indent="-285750">
              <a:buFont typeface="Arial"/>
              <a:buChar char="•"/>
            </a:pPr>
            <a:r>
              <a:rPr lang="en-US" dirty="0" smtClean="0"/>
              <a:t>Biases in the satellite retrievals? </a:t>
            </a:r>
          </a:p>
          <a:p>
            <a:pPr marL="742950" lvl="1" indent="-285750">
              <a:buFont typeface="Arial"/>
              <a:buChar char="•"/>
            </a:pPr>
            <a:r>
              <a:rPr lang="en-US" dirty="0" smtClean="0"/>
              <a:t>Biases and other systematics in the inverse estimate?</a:t>
            </a:r>
          </a:p>
          <a:p>
            <a:pPr marL="742950" lvl="1" indent="-285750">
              <a:buFont typeface="Arial"/>
              <a:buChar char="•"/>
            </a:pPr>
            <a:r>
              <a:rPr lang="en-US" dirty="0" smtClean="0"/>
              <a:t>Scale mismatch</a:t>
            </a:r>
            <a:r>
              <a:rPr lang="en-US" dirty="0" smtClean="0"/>
              <a:t>?</a:t>
            </a:r>
          </a:p>
          <a:p>
            <a:pPr marL="742950" lvl="1" indent="-285750">
              <a:buFont typeface="Arial"/>
              <a:buChar char="•"/>
            </a:pPr>
            <a:r>
              <a:rPr lang="en-US" dirty="0" err="1" smtClean="0"/>
              <a:t>Sectoral</a:t>
            </a:r>
            <a:r>
              <a:rPr lang="en-US" dirty="0" smtClean="0"/>
              <a:t> attribution?</a:t>
            </a:r>
            <a:endParaRPr lang="en-US" dirty="0" smtClean="0"/>
          </a:p>
          <a:p>
            <a:pPr marL="285750" indent="-285750">
              <a:buFont typeface="Arial"/>
              <a:buChar char="•"/>
            </a:pPr>
            <a:endParaRPr lang="en-US" dirty="0"/>
          </a:p>
          <a:p>
            <a:pPr marL="285750" indent="-285750">
              <a:buFont typeface="Arial"/>
              <a:buChar char="•"/>
            </a:pPr>
            <a:r>
              <a:rPr lang="en-US" dirty="0" smtClean="0"/>
              <a:t>B-U</a:t>
            </a:r>
          </a:p>
          <a:p>
            <a:pPr marL="742950" lvl="1" indent="-285750">
              <a:buFont typeface="Arial"/>
              <a:buChar char="•"/>
            </a:pPr>
            <a:r>
              <a:rPr lang="en-US" dirty="0" smtClean="0"/>
              <a:t>Errors in emission factors?</a:t>
            </a:r>
          </a:p>
          <a:p>
            <a:pPr marL="742950" lvl="1" indent="-285750">
              <a:buFont typeface="Arial"/>
              <a:buChar char="•"/>
            </a:pPr>
            <a:r>
              <a:rPr lang="en-US" dirty="0" smtClean="0"/>
              <a:t>Incomplete activity data (unreported and/or excluded)?</a:t>
            </a:r>
          </a:p>
        </p:txBody>
      </p:sp>
      <p:sp>
        <p:nvSpPr>
          <p:cNvPr id="9" name="Rectangle 8"/>
          <p:cNvSpPr/>
          <p:nvPr/>
        </p:nvSpPr>
        <p:spPr>
          <a:xfrm>
            <a:off x="5914008" y="5517232"/>
            <a:ext cx="3338512" cy="1077218"/>
          </a:xfrm>
          <a:prstGeom prst="rect">
            <a:avLst/>
          </a:prstGeom>
        </p:spPr>
        <p:txBody>
          <a:bodyPr wrap="square">
            <a:spAutoFit/>
          </a:bodyPr>
          <a:lstStyle/>
          <a:p>
            <a:pPr lvl="1"/>
            <a:r>
              <a:rPr lang="en-US" sz="1600" dirty="0" smtClean="0">
                <a:solidFill>
                  <a:srgbClr val="FF0000"/>
                </a:solidFill>
              </a:rPr>
              <a:t>T-D study quotes 1 sigma uncertainties (how useful compared to the 95% confidence interval standard?)</a:t>
            </a:r>
          </a:p>
        </p:txBody>
      </p:sp>
      <p:cxnSp>
        <p:nvCxnSpPr>
          <p:cNvPr id="11" name="Straight Arrow Connector 10"/>
          <p:cNvCxnSpPr/>
          <p:nvPr/>
        </p:nvCxnSpPr>
        <p:spPr>
          <a:xfrm flipH="1" flipV="1">
            <a:off x="3837754" y="4404031"/>
            <a:ext cx="2415852" cy="12701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36512" y="-99392"/>
            <a:ext cx="6012160" cy="836712"/>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400" dirty="0" smtClean="0"/>
              <a:t>Methane: relevance of “top-down” methods to evaluating/improving inventories</a:t>
            </a:r>
            <a:endParaRPr lang="en-US" sz="2400" dirty="0"/>
          </a:p>
        </p:txBody>
      </p:sp>
    </p:spTree>
    <p:extLst>
      <p:ext uri="{BB962C8B-B14F-4D97-AF65-F5344CB8AC3E}">
        <p14:creationId xmlns:p14="http://schemas.microsoft.com/office/powerpoint/2010/main" val="24830710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5760"/>
            <a:ext cx="8229600" cy="710952"/>
          </a:xfrm>
        </p:spPr>
        <p:txBody>
          <a:bodyPr/>
          <a:lstStyle/>
          <a:p>
            <a:r>
              <a:rPr lang="en-US" dirty="0" smtClean="0"/>
              <a:t>Initial findings</a:t>
            </a:r>
            <a:endParaRPr lang="en-US" dirty="0"/>
          </a:p>
        </p:txBody>
      </p:sp>
      <p:sp>
        <p:nvSpPr>
          <p:cNvPr id="3" name="Content Placeholder 2"/>
          <p:cNvSpPr>
            <a:spLocks noGrp="1"/>
          </p:cNvSpPr>
          <p:nvPr>
            <p:ph idx="1"/>
          </p:nvPr>
        </p:nvSpPr>
        <p:spPr>
          <a:xfrm>
            <a:off x="35496" y="836712"/>
            <a:ext cx="9108504" cy="6120680"/>
          </a:xfrm>
          <a:solidFill>
            <a:schemeClr val="bg1"/>
          </a:solidFill>
        </p:spPr>
        <p:txBody>
          <a:bodyPr/>
          <a:lstStyle/>
          <a:p>
            <a:r>
              <a:rPr lang="en-US" sz="1500" i="1" dirty="0"/>
              <a:t>Finding-1: Reducing uncertainty in </a:t>
            </a:r>
            <a:r>
              <a:rPr lang="en-US" sz="1500" b="1" i="1" dirty="0"/>
              <a:t>current and future</a:t>
            </a:r>
            <a:r>
              <a:rPr lang="en-US" sz="1500" i="1" dirty="0"/>
              <a:t> emissions and </a:t>
            </a:r>
            <a:r>
              <a:rPr lang="en-US" sz="1500" b="1" i="1" dirty="0"/>
              <a:t>removals from the land sector in the US</a:t>
            </a:r>
            <a:r>
              <a:rPr lang="en-US" sz="1500" i="1" dirty="0"/>
              <a:t>, particularly attribution of natural </a:t>
            </a:r>
            <a:r>
              <a:rPr lang="en-US" sz="1500" i="1" dirty="0" err="1"/>
              <a:t>vs</a:t>
            </a:r>
            <a:r>
              <a:rPr lang="en-US" sz="1500" i="1" dirty="0"/>
              <a:t> anthropogenic causes, is a significant priority with domestic and international policy implications. </a:t>
            </a:r>
            <a:r>
              <a:rPr lang="en-US" sz="1500" i="1" dirty="0" smtClean="0"/>
              <a:t>  </a:t>
            </a:r>
          </a:p>
          <a:p>
            <a:endParaRPr lang="en-US" sz="1500" i="1" dirty="0" smtClean="0"/>
          </a:p>
          <a:p>
            <a:r>
              <a:rPr lang="en-US" sz="1500" i="1" dirty="0"/>
              <a:t>Finding-2: Providing policy-relevant data on the fossil-fuel CO2 emissions and forestry and agricultural carbon offsets of </a:t>
            </a:r>
            <a:r>
              <a:rPr lang="en-US" sz="1500" b="1" i="1" dirty="0"/>
              <a:t>sub-national entities </a:t>
            </a:r>
            <a:r>
              <a:rPr lang="en-US" sz="1500" i="1" dirty="0"/>
              <a:t>(including emerging linked carbon trading programs between states, provinces, cities, and land owners across international borders) may prove</a:t>
            </a:r>
            <a:r>
              <a:rPr lang="en-US" sz="1500" b="1" i="1" dirty="0"/>
              <a:t> equally important to supporting verification (MRV) of national greenhouse gas inventories.  </a:t>
            </a:r>
            <a:endParaRPr lang="en-US" sz="1500" b="1" i="1" dirty="0" smtClean="0"/>
          </a:p>
          <a:p>
            <a:endParaRPr lang="en-US" sz="1500" dirty="0"/>
          </a:p>
          <a:p>
            <a:r>
              <a:rPr lang="en-US" sz="1500" i="1" dirty="0"/>
              <a:t>Finding-3: Reducing uncertainty and inconsistency in the quantification and </a:t>
            </a:r>
            <a:r>
              <a:rPr lang="en-US" sz="1500" b="1" i="1" dirty="0" err="1"/>
              <a:t>sectoral</a:t>
            </a:r>
            <a:r>
              <a:rPr lang="en-US" sz="1500" b="1" i="1" dirty="0"/>
              <a:t> attribution of fugitive methane (CH4) emissions</a:t>
            </a:r>
            <a:r>
              <a:rPr lang="en-US" sz="1500" i="1" dirty="0"/>
              <a:t> can help to inform climate mitigation action by US national, state, and local governments and by other entities globally. </a:t>
            </a:r>
            <a:r>
              <a:rPr lang="en-US" sz="1500" i="1" dirty="0" smtClean="0"/>
              <a:t> </a:t>
            </a:r>
            <a:r>
              <a:rPr lang="en-US" sz="1500" i="1" dirty="0" smtClean="0">
                <a:solidFill>
                  <a:srgbClr val="3366FF"/>
                </a:solidFill>
                <a:sym typeface="Wingdings"/>
              </a:rPr>
              <a:t> will say more about this</a:t>
            </a:r>
            <a:endParaRPr lang="en-US" sz="1500" dirty="0">
              <a:solidFill>
                <a:srgbClr val="3366FF"/>
              </a:solidFill>
            </a:endParaRPr>
          </a:p>
          <a:p>
            <a:endParaRPr lang="en-US" sz="1500" i="1" dirty="0" smtClean="0"/>
          </a:p>
          <a:p>
            <a:r>
              <a:rPr lang="en-US" sz="1500" i="1" dirty="0" smtClean="0"/>
              <a:t>Finding</a:t>
            </a:r>
            <a:r>
              <a:rPr lang="en-US" sz="1500" i="1" dirty="0"/>
              <a:t>-4: Identifying the </a:t>
            </a:r>
            <a:r>
              <a:rPr lang="en-US" sz="1500" b="1" i="1" dirty="0"/>
              <a:t>limits and capabilities of carbon estimation and monitoring systems </a:t>
            </a:r>
            <a:r>
              <a:rPr lang="en-US" sz="1500" i="1" dirty="0"/>
              <a:t>is an important input to policymaking </a:t>
            </a:r>
            <a:r>
              <a:rPr lang="en-US" sz="1500" i="1" dirty="0" smtClean="0"/>
              <a:t>(sometimes as importan</a:t>
            </a:r>
            <a:r>
              <a:rPr lang="en-US" sz="1500" i="1" dirty="0" smtClean="0"/>
              <a:t>t as the </a:t>
            </a:r>
            <a:r>
              <a:rPr lang="en-US" sz="1500" i="1" dirty="0" smtClean="0"/>
              <a:t>data </a:t>
            </a:r>
            <a:r>
              <a:rPr lang="en-US" sz="1500" i="1" dirty="0"/>
              <a:t>products themselves).  </a:t>
            </a:r>
            <a:endParaRPr lang="en-US" sz="1500" i="1" dirty="0" smtClean="0"/>
          </a:p>
          <a:p>
            <a:endParaRPr lang="en-US" sz="1500" i="1" dirty="0" smtClean="0"/>
          </a:p>
          <a:p>
            <a:r>
              <a:rPr lang="en-US" sz="1500" i="1" dirty="0"/>
              <a:t>Finding-5: Data that enables improved </a:t>
            </a:r>
            <a:r>
              <a:rPr lang="en-US" sz="1500" b="1" i="1" dirty="0"/>
              <a:t>short-term carbon forecasts </a:t>
            </a:r>
            <a:r>
              <a:rPr lang="en-US" sz="1500" i="1" dirty="0"/>
              <a:t>and </a:t>
            </a:r>
            <a:r>
              <a:rPr lang="en-US" sz="1500" b="1" i="1" dirty="0"/>
              <a:t>long-term carbon/climate projections </a:t>
            </a:r>
            <a:r>
              <a:rPr lang="en-US" sz="1500" i="1" dirty="0"/>
              <a:t>may prove critical for better Integrated Assessment Models and </a:t>
            </a:r>
            <a:r>
              <a:rPr lang="en-US" sz="1500" b="1" i="1" dirty="0"/>
              <a:t>more robust policy metrics </a:t>
            </a:r>
            <a:r>
              <a:rPr lang="en-US" sz="1500" i="1" dirty="0"/>
              <a:t>such as the “social cost of carbon”.  </a:t>
            </a:r>
            <a:endParaRPr lang="en-US" sz="1500" i="1" dirty="0" smtClean="0"/>
          </a:p>
          <a:p>
            <a:pPr marL="0" indent="0">
              <a:buNone/>
            </a:pPr>
            <a:endParaRPr lang="en-US" sz="1500" i="1" dirty="0" smtClean="0"/>
          </a:p>
          <a:p>
            <a:r>
              <a:rPr lang="en-US" sz="1500" i="1" dirty="0" smtClean="0"/>
              <a:t>Finding</a:t>
            </a:r>
            <a:r>
              <a:rPr lang="en-US" sz="1500" i="1" dirty="0"/>
              <a:t>-6: </a:t>
            </a:r>
            <a:r>
              <a:rPr lang="en-US" sz="1500" b="1" i="1" dirty="0"/>
              <a:t>Uncertainty quantification and communication </a:t>
            </a:r>
            <a:r>
              <a:rPr lang="en-US" sz="1500" i="1" dirty="0"/>
              <a:t>for carbon stock and flux data is </a:t>
            </a:r>
            <a:r>
              <a:rPr lang="en-US" sz="1500" i="1" dirty="0" smtClean="0"/>
              <a:t>important but </a:t>
            </a:r>
            <a:r>
              <a:rPr lang="en-US" sz="1500" i="1" dirty="0"/>
              <a:t>the </a:t>
            </a:r>
            <a:r>
              <a:rPr lang="en-US" sz="1500" b="1" i="1" dirty="0"/>
              <a:t>specific needs and priorities are likely strongly application- and stakeholder-dependent </a:t>
            </a:r>
            <a:r>
              <a:rPr lang="en-US" sz="1500" i="1" dirty="0"/>
              <a:t>and/or could require different approaches not immediately available from the CMS program</a:t>
            </a:r>
            <a:r>
              <a:rPr lang="en-US" sz="1500" i="1" dirty="0" smtClean="0"/>
              <a:t>.</a:t>
            </a:r>
          </a:p>
          <a:p>
            <a:endParaRPr lang="en-US" sz="1500" dirty="0"/>
          </a:p>
          <a:p>
            <a:endParaRPr lang="en-US" sz="1500" dirty="0"/>
          </a:p>
          <a:p>
            <a:endParaRPr lang="en-US" sz="1500" dirty="0"/>
          </a:p>
        </p:txBody>
      </p:sp>
      <p:sp>
        <p:nvSpPr>
          <p:cNvPr id="4" name="Slide Number Placeholder 3"/>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2114241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observations</a:t>
            </a:r>
            <a:endParaRPr lang="en-US" dirty="0"/>
          </a:p>
        </p:txBody>
      </p:sp>
      <p:sp>
        <p:nvSpPr>
          <p:cNvPr id="3" name="Content Placeholder 2"/>
          <p:cNvSpPr>
            <a:spLocks noGrp="1"/>
          </p:cNvSpPr>
          <p:nvPr>
            <p:ph idx="1"/>
          </p:nvPr>
        </p:nvSpPr>
        <p:spPr>
          <a:xfrm>
            <a:off x="72008" y="1423317"/>
            <a:ext cx="9071992" cy="4525963"/>
          </a:xfrm>
        </p:spPr>
        <p:txBody>
          <a:bodyPr/>
          <a:lstStyle/>
          <a:p>
            <a:endParaRPr lang="en-US" sz="2400" i="1" dirty="0"/>
          </a:p>
          <a:p>
            <a:r>
              <a:rPr lang="en-US" sz="2400" dirty="0" smtClean="0"/>
              <a:t>“</a:t>
            </a:r>
            <a:r>
              <a:rPr lang="en-US" sz="2400" dirty="0"/>
              <a:t>MRV” is complex, nuanced, often </a:t>
            </a:r>
            <a:r>
              <a:rPr lang="en-US" sz="2400" dirty="0" smtClean="0"/>
              <a:t>misunderstood </a:t>
            </a:r>
            <a:r>
              <a:rPr lang="en-US" sz="2400" dirty="0"/>
              <a:t>– and </a:t>
            </a:r>
            <a:r>
              <a:rPr lang="en-US" sz="2400" dirty="0" smtClean="0"/>
              <a:t>necessary </a:t>
            </a:r>
            <a:r>
              <a:rPr lang="en-US" sz="2400" dirty="0"/>
              <a:t>but not sufficient </a:t>
            </a:r>
            <a:r>
              <a:rPr lang="en-US" sz="2400" dirty="0" smtClean="0">
                <a:solidFill>
                  <a:srgbClr val="3366FF"/>
                </a:solidFill>
                <a:sym typeface="Wingdings"/>
              </a:rPr>
              <a:t> will say more about this</a:t>
            </a:r>
          </a:p>
          <a:p>
            <a:endParaRPr lang="en-US" sz="2400" i="1" dirty="0">
              <a:solidFill>
                <a:srgbClr val="008000"/>
              </a:solidFill>
            </a:endParaRPr>
          </a:p>
          <a:p>
            <a:r>
              <a:rPr lang="en-US" sz="2400" dirty="0" smtClean="0"/>
              <a:t>Major challenge themes – implications on WHAT is needed*</a:t>
            </a:r>
          </a:p>
          <a:p>
            <a:pPr marL="914400" lvl="1" indent="-457200">
              <a:buFont typeface="+mj-lt"/>
              <a:buAutoNum type="arabicPeriod"/>
            </a:pPr>
            <a:r>
              <a:rPr lang="en-US" sz="2000" b="1" dirty="0" smtClean="0">
                <a:solidFill>
                  <a:srgbClr val="000000"/>
                </a:solidFill>
              </a:rPr>
              <a:t>US</a:t>
            </a:r>
            <a:r>
              <a:rPr lang="en-US" sz="2000" dirty="0" smtClean="0">
                <a:solidFill>
                  <a:srgbClr val="000000"/>
                </a:solidFill>
              </a:rPr>
              <a:t> (federal/state/local):</a:t>
            </a:r>
            <a:r>
              <a:rPr lang="en-US" sz="2000" b="1" u="sng" dirty="0" smtClean="0">
                <a:solidFill>
                  <a:srgbClr val="000000"/>
                </a:solidFill>
              </a:rPr>
              <a:t> enabling mitigation</a:t>
            </a:r>
            <a:r>
              <a:rPr lang="en-US" sz="2000" dirty="0" smtClean="0">
                <a:solidFill>
                  <a:srgbClr val="000000"/>
                </a:solidFill>
              </a:rPr>
              <a:t> (</a:t>
            </a:r>
            <a:r>
              <a:rPr lang="en-US" sz="2000" dirty="0" err="1" smtClean="0">
                <a:solidFill>
                  <a:srgbClr val="000000"/>
                </a:solidFill>
              </a:rPr>
              <a:t>vs</a:t>
            </a:r>
            <a:r>
              <a:rPr lang="en-US" sz="2000" dirty="0" smtClean="0">
                <a:solidFill>
                  <a:srgbClr val="000000"/>
                </a:solidFill>
              </a:rPr>
              <a:t> inventorying) key sectors</a:t>
            </a:r>
          </a:p>
          <a:p>
            <a:pPr marL="914400" lvl="1" indent="-457200">
              <a:buFont typeface="+mj-lt"/>
              <a:buAutoNum type="arabicPeriod"/>
            </a:pPr>
            <a:r>
              <a:rPr lang="en-US" sz="2000" b="1" dirty="0" smtClean="0">
                <a:solidFill>
                  <a:srgbClr val="000000"/>
                </a:solidFill>
              </a:rPr>
              <a:t>Developing world: </a:t>
            </a:r>
            <a:r>
              <a:rPr lang="en-US" sz="2000" dirty="0" smtClean="0">
                <a:solidFill>
                  <a:srgbClr val="000000"/>
                </a:solidFill>
              </a:rPr>
              <a:t>Fossil Fuel CO2 and CH4 data gaps (activity and EF’s)</a:t>
            </a:r>
          </a:p>
          <a:p>
            <a:pPr marL="914400" lvl="1" indent="-457200">
              <a:buFont typeface="+mj-lt"/>
              <a:buAutoNum type="arabicPeriod"/>
            </a:pPr>
            <a:r>
              <a:rPr lang="en-US" sz="2000" b="1" dirty="0" smtClean="0">
                <a:solidFill>
                  <a:srgbClr val="000000"/>
                </a:solidFill>
              </a:rPr>
              <a:t>Connecting atmospheric data </a:t>
            </a:r>
            <a:r>
              <a:rPr lang="en-US" sz="2000" dirty="0" smtClean="0">
                <a:solidFill>
                  <a:srgbClr val="000000"/>
                </a:solidFill>
              </a:rPr>
              <a:t>to decision-making (relevance, timeliness)</a:t>
            </a:r>
            <a:endParaRPr lang="en-US" sz="2000" dirty="0">
              <a:solidFill>
                <a:srgbClr val="000000"/>
              </a:solidFill>
            </a:endParaRPr>
          </a:p>
          <a:p>
            <a:endParaRPr lang="en-US" sz="2400" dirty="0">
              <a:solidFill>
                <a:srgbClr val="008000"/>
              </a:solidFill>
            </a:endParaRPr>
          </a:p>
          <a:p>
            <a:pPr marL="0" indent="0">
              <a:buNone/>
            </a:pPr>
            <a:endParaRPr lang="en-US" sz="2400" dirty="0"/>
          </a:p>
        </p:txBody>
      </p:sp>
      <p:sp>
        <p:nvSpPr>
          <p:cNvPr id="4" name="Slide Number Placeholder 3"/>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5</a:t>
            </a:fld>
            <a:endParaRPr lang="en-US">
              <a:solidFill>
                <a:prstClr val="black"/>
              </a:solidFill>
            </a:endParaRPr>
          </a:p>
        </p:txBody>
      </p:sp>
      <p:sp>
        <p:nvSpPr>
          <p:cNvPr id="5" name="Rectangle 4"/>
          <p:cNvSpPr/>
          <p:nvPr/>
        </p:nvSpPr>
        <p:spPr>
          <a:xfrm>
            <a:off x="467544" y="6309320"/>
            <a:ext cx="8178742" cy="338554"/>
          </a:xfrm>
          <a:prstGeom prst="rect">
            <a:avLst/>
          </a:prstGeom>
        </p:spPr>
        <p:txBody>
          <a:bodyPr wrap="none">
            <a:spAutoFit/>
          </a:bodyPr>
          <a:lstStyle/>
          <a:p>
            <a:r>
              <a:rPr lang="en-US" sz="1600" dirty="0" smtClean="0"/>
              <a:t>*distinct from HOW to deliver data for relatively well-defined needs (e.g., forest carbon/REDD+)</a:t>
            </a:r>
            <a:endParaRPr lang="en-US" sz="1600" dirty="0"/>
          </a:p>
        </p:txBody>
      </p:sp>
    </p:spTree>
    <p:extLst>
      <p:ext uri="{BB962C8B-B14F-4D97-AF65-F5344CB8AC3E}">
        <p14:creationId xmlns:p14="http://schemas.microsoft.com/office/powerpoint/2010/main" val="8516786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8" y="0"/>
            <a:ext cx="8686800" cy="836712"/>
          </a:xfrm>
        </p:spPr>
        <p:txBody>
          <a:bodyPr>
            <a:noAutofit/>
          </a:bodyPr>
          <a:lstStyle/>
          <a:p>
            <a:r>
              <a:rPr lang="en-US" sz="2800" dirty="0" smtClean="0"/>
              <a:t>Finding 3: linking driving questions to observational requirements for methane</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4450765"/>
              </p:ext>
            </p:extLst>
          </p:nvPr>
        </p:nvGraphicFramePr>
        <p:xfrm>
          <a:off x="46219" y="1058031"/>
          <a:ext cx="9106519" cy="5070598"/>
        </p:xfrm>
        <a:graphic>
          <a:graphicData uri="http://schemas.openxmlformats.org/drawingml/2006/table">
            <a:tbl>
              <a:tblPr firstRow="1" bandRow="1">
                <a:tableStyleId>{5C22544A-7EE6-4342-B048-85BDC9FD1C3A}</a:tableStyleId>
              </a:tblPr>
              <a:tblGrid>
                <a:gridCol w="3729949"/>
                <a:gridCol w="2895937"/>
                <a:gridCol w="2480633"/>
              </a:tblGrid>
              <a:tr h="443174">
                <a:tc>
                  <a:txBody>
                    <a:bodyPr/>
                    <a:lstStyle/>
                    <a:p>
                      <a:r>
                        <a:rPr lang="en-US" sz="1400" dirty="0" smtClean="0"/>
                        <a:t>Driving</a:t>
                      </a:r>
                      <a:r>
                        <a:rPr lang="en-US" sz="1400" baseline="0" dirty="0" smtClean="0"/>
                        <a:t> question </a:t>
                      </a:r>
                      <a:endParaRPr lang="en-US" sz="1400" dirty="0"/>
                    </a:p>
                  </a:txBody>
                  <a:tcPr/>
                </a:tc>
                <a:tc>
                  <a:txBody>
                    <a:bodyPr/>
                    <a:lstStyle/>
                    <a:p>
                      <a:r>
                        <a:rPr lang="en-US" sz="1400" dirty="0" smtClean="0"/>
                        <a:t>Needed </a:t>
                      </a:r>
                      <a:r>
                        <a:rPr lang="en-US" sz="1400" baseline="0" dirty="0" smtClean="0"/>
                        <a:t>information</a:t>
                      </a:r>
                      <a:endParaRPr lang="en-US" sz="1400" dirty="0"/>
                    </a:p>
                  </a:txBody>
                  <a:tcPr/>
                </a:tc>
                <a:tc>
                  <a:txBody>
                    <a:bodyPr/>
                    <a:lstStyle/>
                    <a:p>
                      <a:r>
                        <a:rPr lang="en-US" sz="1400" dirty="0" smtClean="0"/>
                        <a:t>Observationa</a:t>
                      </a:r>
                      <a:r>
                        <a:rPr lang="en-US" sz="1400" baseline="0" dirty="0" smtClean="0"/>
                        <a:t>l </a:t>
                      </a:r>
                      <a:r>
                        <a:rPr lang="en-US" sz="1400" dirty="0" smtClean="0"/>
                        <a:t>requirements</a:t>
                      </a:r>
                      <a:endParaRPr lang="en-US" sz="1400" dirty="0"/>
                    </a:p>
                  </a:txBody>
                  <a:tcPr/>
                </a:tc>
              </a:tr>
              <a:tr h="14331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What are the causes of recent observed changes in the global atmospheric CH4 growth rate and how might this change in the future (in response to climate change and human activity)? </a:t>
                      </a:r>
                    </a:p>
                  </a:txBody>
                  <a:tcPr/>
                </a:tc>
                <a:tc>
                  <a:txBody>
                    <a:bodyPr/>
                    <a:lstStyle/>
                    <a:p>
                      <a:r>
                        <a:rPr lang="en-US" sz="1400" dirty="0" smtClean="0"/>
                        <a:t>Relative C</a:t>
                      </a:r>
                      <a:r>
                        <a:rPr lang="en-US" sz="1400" baseline="0" dirty="0" smtClean="0"/>
                        <a:t>H4 fluxes of wetlands, fossil-fuel use, agriculture at regional (50 km) and seasonal resolution; controlling processes/sensitivities</a:t>
                      </a:r>
                      <a:endParaRPr lang="en-US" sz="1400" dirty="0"/>
                    </a:p>
                  </a:txBody>
                  <a:tcPr/>
                </a:tc>
                <a:tc>
                  <a:txBody>
                    <a:bodyPr/>
                    <a:lstStyle/>
                    <a:p>
                      <a:r>
                        <a:rPr lang="en-US" sz="1400" dirty="0" smtClean="0"/>
                        <a:t>Global</a:t>
                      </a:r>
                      <a:r>
                        <a:rPr lang="en-US" sz="1400" baseline="0" dirty="0" smtClean="0"/>
                        <a:t> (or regional) </a:t>
                      </a:r>
                      <a:r>
                        <a:rPr lang="en-US" sz="1400" dirty="0" smtClean="0"/>
                        <a:t>CH4 mixing ratio measurements; key</a:t>
                      </a:r>
                      <a:r>
                        <a:rPr lang="en-US" sz="1400" baseline="0" dirty="0" smtClean="0"/>
                        <a:t> surface process variables (e.g., </a:t>
                      </a:r>
                      <a:r>
                        <a:rPr lang="en-US" sz="1400" baseline="0" dirty="0" err="1" smtClean="0"/>
                        <a:t>Ts</a:t>
                      </a:r>
                      <a:r>
                        <a:rPr lang="en-US" sz="1400" baseline="0" dirty="0" smtClean="0"/>
                        <a:t>, Inundation state, disturbances), others? </a:t>
                      </a:r>
                      <a:endParaRPr lang="en-US" sz="1400" dirty="0"/>
                    </a:p>
                  </a:txBody>
                  <a:tcPr/>
                </a:tc>
              </a:tr>
              <a:tr h="88013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What is the actual US CH4 budget and why do large discrepancies persist between bottom-up and top-down estimates for key sectors?</a:t>
                      </a:r>
                    </a:p>
                  </a:txBody>
                  <a:tcPr/>
                </a:tc>
                <a:tc>
                  <a:txBody>
                    <a:bodyPr/>
                    <a:lstStyle/>
                    <a:p>
                      <a:r>
                        <a:rPr lang="en-US" sz="1400" dirty="0" smtClean="0"/>
                        <a:t>Improved activity</a:t>
                      </a:r>
                      <a:r>
                        <a:rPr lang="en-US" sz="1400" baseline="0" dirty="0" smtClean="0"/>
                        <a:t> data and emission factors; comparable T-D and B-U data sets; attribution</a:t>
                      </a:r>
                      <a:endParaRPr lang="en-US" sz="1400" dirty="0"/>
                    </a:p>
                  </a:txBody>
                  <a:tcPr/>
                </a:tc>
                <a:tc>
                  <a:txBody>
                    <a:bodyPr/>
                    <a:lstStyle/>
                    <a:p>
                      <a:r>
                        <a:rPr lang="en-US" sz="1400" dirty="0" smtClean="0"/>
                        <a:t>Tracer-tracer </a:t>
                      </a:r>
                      <a:r>
                        <a:rPr lang="en-US" sz="1400" dirty="0" err="1" smtClean="0"/>
                        <a:t>obs</a:t>
                      </a:r>
                      <a:r>
                        <a:rPr lang="en-US" sz="1400" dirty="0" smtClean="0"/>
                        <a:t> (CH4,</a:t>
                      </a:r>
                      <a:r>
                        <a:rPr lang="en-US" sz="1400" baseline="0" dirty="0" smtClean="0"/>
                        <a:t> C2H6, CO, VOCs?)</a:t>
                      </a:r>
                      <a:r>
                        <a:rPr lang="en-US" sz="1400" dirty="0" smtClean="0"/>
                        <a:t> for key regions/sectors*; common CH4</a:t>
                      </a:r>
                      <a:r>
                        <a:rPr lang="en-US" sz="1400" baseline="0" dirty="0" smtClean="0"/>
                        <a:t> data set for comparison</a:t>
                      </a:r>
                      <a:endParaRPr lang="en-US" sz="1400" dirty="0"/>
                    </a:p>
                  </a:txBody>
                  <a:tcPr/>
                </a:tc>
              </a:tr>
              <a:tr h="11979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How significant are CH4 leaks in the US fossil fuel (natural gas, oil, coal) supply chain, where are the dominant leak sources located, and can they be repaired expeditiously? </a:t>
                      </a:r>
                    </a:p>
                  </a:txBody>
                  <a:tcPr/>
                </a:tc>
                <a:tc>
                  <a:txBody>
                    <a:bodyPr/>
                    <a:lstStyle/>
                    <a:p>
                      <a:r>
                        <a:rPr lang="en-US" sz="1400" dirty="0" smtClean="0"/>
                        <a:t>Facility</a:t>
                      </a:r>
                      <a:r>
                        <a:rPr lang="en-US" sz="1400" baseline="0" dirty="0" smtClean="0"/>
                        <a:t> level reporting; persistent and complete monitoring of potential sources (~ 40% CONUS) with low latency notification (days)</a:t>
                      </a:r>
                      <a:endParaRPr lang="en-US" sz="1400" dirty="0"/>
                    </a:p>
                  </a:txBody>
                  <a:tcPr/>
                </a:tc>
                <a:tc>
                  <a:txBody>
                    <a:bodyPr/>
                    <a:lstStyle/>
                    <a:p>
                      <a:r>
                        <a:rPr lang="en-US" sz="1400" dirty="0" smtClean="0"/>
                        <a:t>Wide-area, persistent scanning</a:t>
                      </a:r>
                      <a:r>
                        <a:rPr lang="en-US" sz="1400" baseline="0" dirty="0" smtClean="0"/>
                        <a:t> (threshold detection) for intense CH4 point sources;  rapid flux estimation</a:t>
                      </a:r>
                      <a:endParaRPr lang="en-US" sz="1400" dirty="0"/>
                    </a:p>
                  </a:txBody>
                  <a:tcPr/>
                </a:tc>
              </a:tr>
              <a:tr h="10513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What are the CH4 emissions from other regions and sectors (particularly developing countries) and how are they responding to mitigation efforts?</a:t>
                      </a:r>
                    </a:p>
                  </a:txBody>
                  <a:tcPr/>
                </a:tc>
                <a:tc>
                  <a:txBody>
                    <a:bodyPr/>
                    <a:lstStyle/>
                    <a:p>
                      <a:r>
                        <a:rPr lang="en-US" sz="1400" dirty="0" smtClean="0"/>
                        <a:t>Improved activity</a:t>
                      </a:r>
                      <a:r>
                        <a:rPr lang="en-US" sz="1400" baseline="0" dirty="0" smtClean="0"/>
                        <a:t> data and emission factors; comparable T-D and B-U data sets; attribution</a:t>
                      </a:r>
                      <a:endParaRPr lang="en-US" sz="1400" dirty="0"/>
                    </a:p>
                  </a:txBody>
                  <a:tcPr/>
                </a:tc>
                <a:tc>
                  <a:txBody>
                    <a:bodyPr/>
                    <a:lstStyle/>
                    <a:p>
                      <a:r>
                        <a:rPr lang="en-US" sz="1400" dirty="0" smtClean="0"/>
                        <a:t>Tracer-tracer </a:t>
                      </a:r>
                      <a:r>
                        <a:rPr lang="en-US" sz="1400" dirty="0" err="1" smtClean="0"/>
                        <a:t>obs</a:t>
                      </a:r>
                      <a:r>
                        <a:rPr lang="en-US" sz="1400" dirty="0" smtClean="0"/>
                        <a:t> for key regions/sectors(CH4,</a:t>
                      </a:r>
                      <a:r>
                        <a:rPr lang="en-US" sz="1400" baseline="0" dirty="0" smtClean="0"/>
                        <a:t> C2H6, CO, VOCs?)</a:t>
                      </a:r>
                      <a:r>
                        <a:rPr lang="en-US" sz="1400" dirty="0" smtClean="0"/>
                        <a:t> **;</a:t>
                      </a:r>
                      <a:r>
                        <a:rPr lang="en-US" sz="1400" baseline="0" dirty="0" smtClean="0"/>
                        <a:t> activity data proxies (</a:t>
                      </a:r>
                      <a:r>
                        <a:rPr lang="en-US" sz="1400" baseline="0" dirty="0" smtClean="0"/>
                        <a:t>imaging)</a:t>
                      </a:r>
                      <a:endParaRPr lang="en-US" sz="1400" dirty="0"/>
                    </a:p>
                  </a:txBody>
                  <a:tcPr/>
                </a:tc>
              </a:tr>
            </a:tbl>
          </a:graphicData>
        </a:graphic>
      </p:graphicFrame>
      <p:sp>
        <p:nvSpPr>
          <p:cNvPr id="5" name="Rectangle 4"/>
          <p:cNvSpPr/>
          <p:nvPr/>
        </p:nvSpPr>
        <p:spPr>
          <a:xfrm>
            <a:off x="46219" y="6404551"/>
            <a:ext cx="8985242" cy="600164"/>
          </a:xfrm>
          <a:prstGeom prst="rect">
            <a:avLst/>
          </a:prstGeom>
        </p:spPr>
        <p:txBody>
          <a:bodyPr wrap="square">
            <a:spAutoFit/>
          </a:bodyPr>
          <a:lstStyle/>
          <a:p>
            <a:r>
              <a:rPr lang="en-US" sz="1100" dirty="0"/>
              <a:t>*Key sectors in US include: agriculture/livestock and natural gas supply </a:t>
            </a:r>
            <a:r>
              <a:rPr lang="en-US" sz="1100" dirty="0" smtClean="0"/>
              <a:t>chain</a:t>
            </a:r>
          </a:p>
          <a:p>
            <a:r>
              <a:rPr lang="en-US" sz="1100" dirty="0"/>
              <a:t>**Key sectors in developing world vary by country but include: </a:t>
            </a:r>
            <a:r>
              <a:rPr lang="en-US" sz="1100" dirty="0" err="1"/>
              <a:t>agriwaste</a:t>
            </a:r>
            <a:r>
              <a:rPr lang="en-US" sz="1100" dirty="0"/>
              <a:t>, livestock, reservoirs and fossil fuel production</a:t>
            </a:r>
          </a:p>
          <a:p>
            <a:endParaRPr lang="en-US" sz="1100" dirty="0"/>
          </a:p>
        </p:txBody>
      </p:sp>
      <p:sp>
        <p:nvSpPr>
          <p:cNvPr id="6" name="Rectangle 5"/>
          <p:cNvSpPr/>
          <p:nvPr/>
        </p:nvSpPr>
        <p:spPr>
          <a:xfrm>
            <a:off x="6688183" y="1511051"/>
            <a:ext cx="2157375" cy="48225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27762" y="2483604"/>
            <a:ext cx="3720302" cy="369332"/>
          </a:xfrm>
          <a:prstGeom prst="rect">
            <a:avLst/>
          </a:prstGeom>
          <a:noFill/>
        </p:spPr>
        <p:txBody>
          <a:bodyPr wrap="none" rtlCol="0">
            <a:spAutoFit/>
          </a:bodyPr>
          <a:lstStyle/>
          <a:p>
            <a:r>
              <a:rPr lang="en-US" dirty="0" smtClean="0">
                <a:solidFill>
                  <a:srgbClr val="FF0000"/>
                </a:solidFill>
              </a:rPr>
              <a:t>(partially) addressed by CMS program</a:t>
            </a:r>
            <a:endParaRPr lang="en-US" dirty="0">
              <a:solidFill>
                <a:srgbClr val="FF0000"/>
              </a:solidFill>
            </a:endParaRPr>
          </a:p>
        </p:txBody>
      </p:sp>
      <p:sp>
        <p:nvSpPr>
          <p:cNvPr id="8" name="Rectangle 7"/>
          <p:cNvSpPr/>
          <p:nvPr/>
        </p:nvSpPr>
        <p:spPr>
          <a:xfrm>
            <a:off x="6737573" y="2204864"/>
            <a:ext cx="1074788" cy="41536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endCxn id="6" idx="1"/>
          </p:cNvCxnSpPr>
          <p:nvPr/>
        </p:nvCxnSpPr>
        <p:spPr>
          <a:xfrm flipV="1">
            <a:off x="5148064" y="1752176"/>
            <a:ext cx="1540119" cy="956744"/>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148064" y="2564904"/>
            <a:ext cx="1512168" cy="14401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62421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429000" y="1295400"/>
            <a:ext cx="2438400" cy="4244280"/>
          </a:xfrm>
          <a:prstGeom prst="rect">
            <a:avLst/>
          </a:prstGeom>
          <a:solidFill>
            <a:srgbClr val="0080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498458" y="1295400"/>
            <a:ext cx="2731142" cy="4038600"/>
          </a:xfrm>
          <a:prstGeom prst="rect">
            <a:avLst/>
          </a:prstGeom>
          <a:solidFill>
            <a:srgbClr val="00800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9392"/>
            <a:ext cx="8229600" cy="936104"/>
          </a:xfrm>
        </p:spPr>
        <p:txBody>
          <a:bodyPr>
            <a:noAutofit/>
          </a:bodyPr>
          <a:lstStyle/>
          <a:p>
            <a:r>
              <a:rPr lang="en-US" sz="2800" dirty="0" smtClean="0"/>
              <a:t>Methane: Space-time scales of key questions, </a:t>
            </a:r>
            <a:r>
              <a:rPr lang="en-US" sz="2800" dirty="0" smtClean="0"/>
              <a:t>required information, </a:t>
            </a:r>
            <a:r>
              <a:rPr lang="en-US" sz="2800" dirty="0" smtClean="0"/>
              <a:t>and supporting observations</a:t>
            </a:r>
            <a:endParaRPr lang="en-US" sz="2800" dirty="0"/>
          </a:p>
        </p:txBody>
      </p:sp>
      <p:sp>
        <p:nvSpPr>
          <p:cNvPr id="4" name="Slide Number Placeholder 3"/>
          <p:cNvSpPr>
            <a:spLocks noGrp="1"/>
          </p:cNvSpPr>
          <p:nvPr>
            <p:ph type="sldNum" sz="quarter" idx="12"/>
          </p:nvPr>
        </p:nvSpPr>
        <p:spPr/>
        <p:txBody>
          <a:bodyPr/>
          <a:lstStyle/>
          <a:p>
            <a:pPr>
              <a:defRPr/>
            </a:pPr>
            <a:fld id="{CB69EB94-F5EB-46F5-BAB3-74E530CE2776}" type="slidenum">
              <a:rPr lang="en-US" smtClean="0"/>
              <a:pPr>
                <a:defRPr/>
              </a:pPr>
              <a:t>7</a:t>
            </a:fld>
            <a:endParaRPr lang="en-US"/>
          </a:p>
        </p:txBody>
      </p:sp>
      <p:sp>
        <p:nvSpPr>
          <p:cNvPr id="6" name="Rectangle 5"/>
          <p:cNvSpPr/>
          <p:nvPr/>
        </p:nvSpPr>
        <p:spPr>
          <a:xfrm>
            <a:off x="1828800" y="1295400"/>
            <a:ext cx="6400800" cy="4572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828800" y="5867400"/>
            <a:ext cx="64770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828800" y="1219200"/>
            <a:ext cx="0" cy="46482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04800" y="2971800"/>
            <a:ext cx="1275372" cy="923330"/>
          </a:xfrm>
          <a:prstGeom prst="rect">
            <a:avLst/>
          </a:prstGeom>
        </p:spPr>
        <p:txBody>
          <a:bodyPr wrap="none">
            <a:spAutoFit/>
          </a:bodyPr>
          <a:lstStyle/>
          <a:p>
            <a:r>
              <a:rPr lang="en-US" dirty="0" smtClean="0"/>
              <a:t>Temporal </a:t>
            </a:r>
          </a:p>
          <a:p>
            <a:r>
              <a:rPr lang="en-US" dirty="0" smtClean="0"/>
              <a:t>Resolution</a:t>
            </a:r>
          </a:p>
          <a:p>
            <a:r>
              <a:rPr lang="en-US" dirty="0" smtClean="0"/>
              <a:t>(days) </a:t>
            </a:r>
          </a:p>
        </p:txBody>
      </p:sp>
      <p:sp>
        <p:nvSpPr>
          <p:cNvPr id="15" name="Rectangle 14"/>
          <p:cNvSpPr/>
          <p:nvPr/>
        </p:nvSpPr>
        <p:spPr>
          <a:xfrm>
            <a:off x="3886200" y="6096000"/>
            <a:ext cx="4191000" cy="369332"/>
          </a:xfrm>
          <a:prstGeom prst="rect">
            <a:avLst/>
          </a:prstGeom>
        </p:spPr>
        <p:txBody>
          <a:bodyPr wrap="square">
            <a:spAutoFit/>
          </a:bodyPr>
          <a:lstStyle/>
          <a:p>
            <a:r>
              <a:rPr lang="en-US" dirty="0" smtClean="0"/>
              <a:t>Spatial Resolution (horizontal, km)</a:t>
            </a:r>
            <a:endParaRPr lang="en-US" dirty="0"/>
          </a:p>
        </p:txBody>
      </p:sp>
      <p:sp>
        <p:nvSpPr>
          <p:cNvPr id="16" name="Diamond 15"/>
          <p:cNvSpPr/>
          <p:nvPr/>
        </p:nvSpPr>
        <p:spPr>
          <a:xfrm>
            <a:off x="4800600" y="3354288"/>
            <a:ext cx="304800" cy="304800"/>
          </a:xfrm>
          <a:prstGeom prst="diamond">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4800" y="762000"/>
            <a:ext cx="1524000" cy="461665"/>
          </a:xfrm>
          <a:prstGeom prst="rect">
            <a:avLst/>
          </a:prstGeom>
        </p:spPr>
        <p:txBody>
          <a:bodyPr wrap="square">
            <a:spAutoFit/>
          </a:bodyPr>
          <a:lstStyle/>
          <a:p>
            <a:r>
              <a:rPr lang="en-US" sz="1200" dirty="0" smtClean="0"/>
              <a:t>Native resolution (single observation) </a:t>
            </a:r>
            <a:endParaRPr lang="en-US" sz="1200" dirty="0"/>
          </a:p>
        </p:txBody>
      </p:sp>
      <p:sp>
        <p:nvSpPr>
          <p:cNvPr id="19" name="Diamond 18"/>
          <p:cNvSpPr/>
          <p:nvPr/>
        </p:nvSpPr>
        <p:spPr>
          <a:xfrm>
            <a:off x="76200" y="838200"/>
            <a:ext cx="304800" cy="304800"/>
          </a:xfrm>
          <a:prstGeom prst="diamond">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09155" y="5867980"/>
            <a:ext cx="6351277" cy="369332"/>
          </a:xfrm>
          <a:prstGeom prst="rect">
            <a:avLst/>
          </a:prstGeom>
        </p:spPr>
        <p:txBody>
          <a:bodyPr wrap="square">
            <a:spAutoFit/>
          </a:bodyPr>
          <a:lstStyle/>
          <a:p>
            <a:r>
              <a:rPr lang="en-US" dirty="0" smtClean="0"/>
              <a:t>0.1                  1	   	10	         100		1000</a:t>
            </a:r>
            <a:endParaRPr lang="en-US" dirty="0"/>
          </a:p>
        </p:txBody>
      </p:sp>
      <p:sp>
        <p:nvSpPr>
          <p:cNvPr id="25" name="Rectangle 24"/>
          <p:cNvSpPr/>
          <p:nvPr/>
        </p:nvSpPr>
        <p:spPr>
          <a:xfrm>
            <a:off x="5082986" y="3329464"/>
            <a:ext cx="1317814" cy="307777"/>
          </a:xfrm>
          <a:prstGeom prst="rect">
            <a:avLst/>
          </a:prstGeom>
        </p:spPr>
        <p:txBody>
          <a:bodyPr wrap="none">
            <a:spAutoFit/>
          </a:bodyPr>
          <a:lstStyle/>
          <a:p>
            <a:r>
              <a:rPr lang="en-US" sz="1400" dirty="0" smtClean="0"/>
              <a:t>GOSAT (sort of)</a:t>
            </a:r>
            <a:endParaRPr lang="en-US" sz="1400" dirty="0"/>
          </a:p>
        </p:txBody>
      </p:sp>
      <p:sp>
        <p:nvSpPr>
          <p:cNvPr id="29" name="Rectangle 28"/>
          <p:cNvSpPr/>
          <p:nvPr/>
        </p:nvSpPr>
        <p:spPr>
          <a:xfrm>
            <a:off x="1247045" y="1295400"/>
            <a:ext cx="734155" cy="4524316"/>
          </a:xfrm>
          <a:prstGeom prst="rect">
            <a:avLst/>
          </a:prstGeom>
        </p:spPr>
        <p:txBody>
          <a:bodyPr wrap="square">
            <a:spAutoFit/>
          </a:bodyPr>
          <a:lstStyle/>
          <a:p>
            <a:endParaRPr lang="en-US" dirty="0"/>
          </a:p>
          <a:p>
            <a:r>
              <a:rPr lang="en-US" dirty="0" smtClean="0"/>
              <a:t>365</a:t>
            </a:r>
          </a:p>
          <a:p>
            <a:endParaRPr lang="en-US" dirty="0"/>
          </a:p>
          <a:p>
            <a:endParaRPr lang="en-US" dirty="0" smtClean="0"/>
          </a:p>
          <a:p>
            <a:endParaRPr lang="en-US" dirty="0" smtClean="0"/>
          </a:p>
          <a:p>
            <a:r>
              <a:rPr lang="en-US" dirty="0" smtClean="0"/>
              <a:t>90</a:t>
            </a:r>
          </a:p>
          <a:p>
            <a:endParaRPr lang="en-US" dirty="0" smtClean="0"/>
          </a:p>
          <a:p>
            <a:endParaRPr lang="en-US" dirty="0"/>
          </a:p>
          <a:p>
            <a:endParaRPr lang="en-US" dirty="0" smtClean="0"/>
          </a:p>
          <a:p>
            <a:r>
              <a:rPr lang="en-US" dirty="0" smtClean="0"/>
              <a:t>16</a:t>
            </a:r>
            <a:endParaRPr lang="en-US" dirty="0"/>
          </a:p>
          <a:p>
            <a:endParaRPr lang="en-US" dirty="0" smtClean="0"/>
          </a:p>
          <a:p>
            <a:endParaRPr lang="en-US" dirty="0"/>
          </a:p>
          <a:p>
            <a:r>
              <a:rPr lang="en-US" dirty="0" smtClean="0"/>
              <a:t>1</a:t>
            </a:r>
          </a:p>
          <a:p>
            <a:endParaRPr lang="en-US" dirty="0" smtClean="0"/>
          </a:p>
          <a:p>
            <a:endParaRPr lang="en-US" dirty="0"/>
          </a:p>
          <a:p>
            <a:r>
              <a:rPr lang="en-US" dirty="0" smtClean="0"/>
              <a:t>0.1</a:t>
            </a:r>
          </a:p>
        </p:txBody>
      </p:sp>
      <p:sp>
        <p:nvSpPr>
          <p:cNvPr id="30" name="Diamond 29"/>
          <p:cNvSpPr/>
          <p:nvPr/>
        </p:nvSpPr>
        <p:spPr>
          <a:xfrm>
            <a:off x="1828800" y="3810000"/>
            <a:ext cx="304800" cy="304800"/>
          </a:xfrm>
          <a:prstGeom prst="diamond">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873925" y="4077072"/>
            <a:ext cx="825867" cy="307777"/>
          </a:xfrm>
          <a:prstGeom prst="rect">
            <a:avLst/>
          </a:prstGeom>
        </p:spPr>
        <p:txBody>
          <a:bodyPr wrap="none">
            <a:spAutoFit/>
          </a:bodyPr>
          <a:lstStyle/>
          <a:p>
            <a:r>
              <a:rPr lang="en-US" sz="1400" dirty="0" smtClean="0"/>
              <a:t>Landsat</a:t>
            </a:r>
            <a:endParaRPr lang="en-US" sz="1400" dirty="0"/>
          </a:p>
        </p:txBody>
      </p:sp>
      <p:sp>
        <p:nvSpPr>
          <p:cNvPr id="38" name="Rectangle 37"/>
          <p:cNvSpPr/>
          <p:nvPr/>
        </p:nvSpPr>
        <p:spPr>
          <a:xfrm>
            <a:off x="3733800" y="1257892"/>
            <a:ext cx="1511987" cy="954107"/>
          </a:xfrm>
          <a:prstGeom prst="rect">
            <a:avLst/>
          </a:prstGeom>
        </p:spPr>
        <p:txBody>
          <a:bodyPr wrap="square">
            <a:spAutoFit/>
          </a:bodyPr>
          <a:lstStyle/>
          <a:p>
            <a:r>
              <a:rPr lang="en-US" sz="1400" dirty="0" smtClean="0"/>
              <a:t>nested, </a:t>
            </a:r>
          </a:p>
          <a:p>
            <a:r>
              <a:rPr lang="en-US" sz="1400" dirty="0" err="1" smtClean="0"/>
              <a:t>meso</a:t>
            </a:r>
            <a:r>
              <a:rPr lang="en-US" sz="1400" dirty="0" smtClean="0"/>
              <a:t>-scale CH4 inversions </a:t>
            </a:r>
          </a:p>
          <a:p>
            <a:r>
              <a:rPr lang="en-US" sz="1400" dirty="0" smtClean="0"/>
              <a:t>&amp; mass-balance</a:t>
            </a:r>
            <a:endParaRPr lang="en-US" sz="1400" dirty="0"/>
          </a:p>
        </p:txBody>
      </p:sp>
      <p:sp>
        <p:nvSpPr>
          <p:cNvPr id="39" name="Rectangle 38"/>
          <p:cNvSpPr/>
          <p:nvPr/>
        </p:nvSpPr>
        <p:spPr>
          <a:xfrm>
            <a:off x="6572794" y="2235860"/>
            <a:ext cx="1447800" cy="738664"/>
          </a:xfrm>
          <a:prstGeom prst="rect">
            <a:avLst/>
          </a:prstGeom>
        </p:spPr>
        <p:txBody>
          <a:bodyPr wrap="square">
            <a:spAutoFit/>
          </a:bodyPr>
          <a:lstStyle/>
          <a:p>
            <a:r>
              <a:rPr lang="en-US" sz="1400" dirty="0" smtClean="0"/>
              <a:t>GOSAT/</a:t>
            </a:r>
            <a:r>
              <a:rPr lang="en-US" sz="1400" dirty="0" err="1" smtClean="0"/>
              <a:t>TropOMI</a:t>
            </a:r>
            <a:endParaRPr lang="en-US" sz="1400" dirty="0"/>
          </a:p>
          <a:p>
            <a:r>
              <a:rPr lang="en-US" sz="1400" dirty="0" smtClean="0"/>
              <a:t>global CH4 flux </a:t>
            </a:r>
          </a:p>
          <a:p>
            <a:r>
              <a:rPr lang="en-US" sz="1400" dirty="0" smtClean="0"/>
              <a:t>inversions</a:t>
            </a:r>
            <a:endParaRPr lang="en-US" sz="1400" dirty="0"/>
          </a:p>
        </p:txBody>
      </p:sp>
      <p:sp>
        <p:nvSpPr>
          <p:cNvPr id="44" name="Rectangle 43"/>
          <p:cNvSpPr/>
          <p:nvPr/>
        </p:nvSpPr>
        <p:spPr>
          <a:xfrm>
            <a:off x="1905000" y="838200"/>
            <a:ext cx="1981200" cy="304800"/>
          </a:xfrm>
          <a:prstGeom prst="rect">
            <a:avLst/>
          </a:prstGeom>
          <a:solidFill>
            <a:srgbClr val="0B9D12">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Derived  (L4) data products</a:t>
            </a:r>
            <a:endParaRPr lang="en-US" sz="1100" dirty="0">
              <a:solidFill>
                <a:schemeClr val="tx1"/>
              </a:solidFill>
            </a:endParaRPr>
          </a:p>
        </p:txBody>
      </p:sp>
      <p:sp>
        <p:nvSpPr>
          <p:cNvPr id="46" name="Rectangle 45"/>
          <p:cNvSpPr/>
          <p:nvPr/>
        </p:nvSpPr>
        <p:spPr>
          <a:xfrm>
            <a:off x="4480807" y="4229724"/>
            <a:ext cx="841359" cy="307777"/>
          </a:xfrm>
          <a:prstGeom prst="rect">
            <a:avLst/>
          </a:prstGeom>
        </p:spPr>
        <p:txBody>
          <a:bodyPr wrap="none">
            <a:spAutoFit/>
          </a:bodyPr>
          <a:lstStyle/>
          <a:p>
            <a:r>
              <a:rPr lang="en-US" sz="1400" dirty="0" err="1" smtClean="0"/>
              <a:t>TropOMI</a:t>
            </a:r>
            <a:endParaRPr lang="en-US" sz="1400" dirty="0"/>
          </a:p>
        </p:txBody>
      </p:sp>
      <p:cxnSp>
        <p:nvCxnSpPr>
          <p:cNvPr id="51" name="Straight Arrow Connector 50"/>
          <p:cNvCxnSpPr/>
          <p:nvPr/>
        </p:nvCxnSpPr>
        <p:spPr>
          <a:xfrm flipH="1">
            <a:off x="3200400" y="6629400"/>
            <a:ext cx="4343400"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800600" y="6564868"/>
            <a:ext cx="1600200" cy="369332"/>
          </a:xfrm>
          <a:prstGeom prst="rect">
            <a:avLst/>
          </a:prstGeom>
        </p:spPr>
        <p:txBody>
          <a:bodyPr wrap="square">
            <a:spAutoFit/>
          </a:bodyPr>
          <a:lstStyle/>
          <a:p>
            <a:r>
              <a:rPr lang="en-US" dirty="0" smtClean="0">
                <a:solidFill>
                  <a:srgbClr val="FF0000"/>
                </a:solidFill>
              </a:rPr>
              <a:t>Uncertainty</a:t>
            </a:r>
            <a:endParaRPr lang="en-US" dirty="0">
              <a:solidFill>
                <a:srgbClr val="FF0000"/>
              </a:solidFill>
            </a:endParaRPr>
          </a:p>
        </p:txBody>
      </p:sp>
      <p:cxnSp>
        <p:nvCxnSpPr>
          <p:cNvPr id="56" name="Straight Arrow Connector 55"/>
          <p:cNvCxnSpPr/>
          <p:nvPr/>
        </p:nvCxnSpPr>
        <p:spPr>
          <a:xfrm>
            <a:off x="152400" y="2209800"/>
            <a:ext cx="0" cy="30480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152400" y="4114800"/>
            <a:ext cx="1600200" cy="369332"/>
          </a:xfrm>
          <a:prstGeom prst="rect">
            <a:avLst/>
          </a:prstGeom>
        </p:spPr>
        <p:txBody>
          <a:bodyPr wrap="square">
            <a:spAutoFit/>
          </a:bodyPr>
          <a:lstStyle/>
          <a:p>
            <a:r>
              <a:rPr lang="en-US" dirty="0" smtClean="0">
                <a:solidFill>
                  <a:srgbClr val="FF0000"/>
                </a:solidFill>
              </a:rPr>
              <a:t>Uncertainty</a:t>
            </a:r>
            <a:endParaRPr lang="en-US" dirty="0">
              <a:solidFill>
                <a:srgbClr val="FF0000"/>
              </a:solidFill>
            </a:endParaRPr>
          </a:p>
        </p:txBody>
      </p:sp>
      <p:sp>
        <p:nvSpPr>
          <p:cNvPr id="41" name="Diamond 40"/>
          <p:cNvSpPr/>
          <p:nvPr/>
        </p:nvSpPr>
        <p:spPr>
          <a:xfrm>
            <a:off x="5380112" y="5606008"/>
            <a:ext cx="304800" cy="304800"/>
          </a:xfrm>
          <a:prstGeom prst="diamond">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779912" y="5301208"/>
            <a:ext cx="1828800" cy="523220"/>
          </a:xfrm>
          <a:prstGeom prst="rect">
            <a:avLst/>
          </a:prstGeom>
        </p:spPr>
        <p:txBody>
          <a:bodyPr wrap="square">
            <a:spAutoFit/>
          </a:bodyPr>
          <a:lstStyle/>
          <a:p>
            <a:r>
              <a:rPr lang="en-US" sz="1400" dirty="0" err="1" smtClean="0"/>
              <a:t>Fluxnet</a:t>
            </a:r>
            <a:r>
              <a:rPr lang="en-US" sz="1400" dirty="0" smtClean="0"/>
              <a:t> (typical</a:t>
            </a:r>
          </a:p>
          <a:p>
            <a:r>
              <a:rPr lang="en-US" sz="1400" dirty="0" smtClean="0"/>
              <a:t>EC tower footprint)</a:t>
            </a:r>
            <a:endParaRPr lang="en-US" sz="1400" dirty="0"/>
          </a:p>
        </p:txBody>
      </p:sp>
      <p:sp>
        <p:nvSpPr>
          <p:cNvPr id="3" name="Oval 2"/>
          <p:cNvSpPr/>
          <p:nvPr/>
        </p:nvSpPr>
        <p:spPr>
          <a:xfrm>
            <a:off x="7315200" y="1295400"/>
            <a:ext cx="1752600" cy="838200"/>
          </a:xfrm>
          <a:prstGeom prst="ellipse">
            <a:avLst/>
          </a:prstGeom>
          <a:solidFill>
            <a:srgbClr val="FFA79E">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solidFill>
                  <a:srgbClr val="000000"/>
                </a:solidFill>
              </a:rPr>
              <a:t>National- Continental scale CH4 budgets</a:t>
            </a:r>
            <a:endParaRPr lang="en-US" sz="1400" i="1" dirty="0">
              <a:solidFill>
                <a:srgbClr val="000000"/>
              </a:solidFill>
            </a:endParaRPr>
          </a:p>
        </p:txBody>
      </p:sp>
      <p:sp>
        <p:nvSpPr>
          <p:cNvPr id="48" name="Oval 47"/>
          <p:cNvSpPr/>
          <p:nvPr/>
        </p:nvSpPr>
        <p:spPr>
          <a:xfrm>
            <a:off x="2467623" y="1628800"/>
            <a:ext cx="952249" cy="3024336"/>
          </a:xfrm>
          <a:prstGeom prst="ellipse">
            <a:avLst/>
          </a:prstGeom>
          <a:solidFill>
            <a:srgbClr val="FFA79E">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solidFill>
                  <a:srgbClr val="000000"/>
                </a:solidFill>
              </a:rPr>
              <a:t>Feed lots</a:t>
            </a:r>
            <a:endParaRPr lang="en-US" sz="1400" i="1" dirty="0">
              <a:solidFill>
                <a:srgbClr val="000000"/>
              </a:solidFill>
            </a:endParaRPr>
          </a:p>
        </p:txBody>
      </p:sp>
      <p:sp>
        <p:nvSpPr>
          <p:cNvPr id="52" name="Oval 51"/>
          <p:cNvSpPr/>
          <p:nvPr/>
        </p:nvSpPr>
        <p:spPr>
          <a:xfrm>
            <a:off x="4480807" y="1340767"/>
            <a:ext cx="2595756" cy="2736305"/>
          </a:xfrm>
          <a:prstGeom prst="ellipse">
            <a:avLst/>
          </a:prstGeom>
          <a:solidFill>
            <a:srgbClr val="FFA79E">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solidFill>
                  <a:srgbClr val="000000"/>
                </a:solidFill>
              </a:rPr>
              <a:t>Wetlands</a:t>
            </a:r>
            <a:endParaRPr lang="en-US" sz="1400" i="1" dirty="0">
              <a:solidFill>
                <a:srgbClr val="000000"/>
              </a:solidFill>
            </a:endParaRPr>
          </a:p>
        </p:txBody>
      </p:sp>
      <p:sp>
        <p:nvSpPr>
          <p:cNvPr id="53" name="Oval 52"/>
          <p:cNvSpPr/>
          <p:nvPr/>
        </p:nvSpPr>
        <p:spPr>
          <a:xfrm>
            <a:off x="4114800" y="838200"/>
            <a:ext cx="4114800" cy="304800"/>
          </a:xfrm>
          <a:prstGeom prst="ellipse">
            <a:avLst/>
          </a:prstGeom>
          <a:solidFill>
            <a:srgbClr val="FFA79E">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solidFill>
                  <a:srgbClr val="000000"/>
                </a:solidFill>
              </a:rPr>
              <a:t>Scale of key questions</a:t>
            </a:r>
            <a:endParaRPr lang="en-US" sz="1400" i="1" dirty="0">
              <a:solidFill>
                <a:srgbClr val="000000"/>
              </a:solidFill>
            </a:endParaRPr>
          </a:p>
        </p:txBody>
      </p:sp>
      <p:sp>
        <p:nvSpPr>
          <p:cNvPr id="45" name="Diamond 44"/>
          <p:cNvSpPr/>
          <p:nvPr/>
        </p:nvSpPr>
        <p:spPr>
          <a:xfrm>
            <a:off x="4176007" y="4331732"/>
            <a:ext cx="304800" cy="304800"/>
          </a:xfrm>
          <a:prstGeom prst="diamond">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1828800" y="1988840"/>
            <a:ext cx="798984" cy="3240360"/>
          </a:xfrm>
          <a:prstGeom prst="ellipse">
            <a:avLst/>
          </a:prstGeom>
          <a:solidFill>
            <a:srgbClr val="FFA79E">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solidFill>
                  <a:srgbClr val="000000"/>
                </a:solidFill>
              </a:rPr>
              <a:t>Oil/gas wells</a:t>
            </a:r>
            <a:endParaRPr lang="en-US" sz="1400" i="1" dirty="0">
              <a:solidFill>
                <a:srgbClr val="000000"/>
              </a:solidFill>
            </a:endParaRPr>
          </a:p>
        </p:txBody>
      </p:sp>
      <p:sp>
        <p:nvSpPr>
          <p:cNvPr id="40" name="Oval 39"/>
          <p:cNvSpPr/>
          <p:nvPr/>
        </p:nvSpPr>
        <p:spPr>
          <a:xfrm>
            <a:off x="3275856" y="1844824"/>
            <a:ext cx="1656184" cy="3168352"/>
          </a:xfrm>
          <a:prstGeom prst="ellipse">
            <a:avLst/>
          </a:prstGeom>
          <a:solidFill>
            <a:srgbClr val="FFA79E">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solidFill>
                  <a:srgbClr val="000000"/>
                </a:solidFill>
              </a:rPr>
              <a:t>Oil/gas field</a:t>
            </a:r>
            <a:endParaRPr lang="en-US" sz="1400" i="1" dirty="0">
              <a:solidFill>
                <a:srgbClr val="000000"/>
              </a:solidFill>
            </a:endParaRPr>
          </a:p>
        </p:txBody>
      </p:sp>
      <p:sp>
        <p:nvSpPr>
          <p:cNvPr id="42" name="Rectangle 41"/>
          <p:cNvSpPr/>
          <p:nvPr/>
        </p:nvSpPr>
        <p:spPr>
          <a:xfrm>
            <a:off x="1898865" y="4797152"/>
            <a:ext cx="1881047" cy="1008112"/>
          </a:xfrm>
          <a:prstGeom prst="rect">
            <a:avLst/>
          </a:prstGeom>
          <a:solidFill>
            <a:schemeClr val="tx2">
              <a:lumMod val="60000"/>
              <a:lumOff val="40000"/>
              <a:alpha val="26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2123728" y="4941168"/>
            <a:ext cx="1740587" cy="523220"/>
          </a:xfrm>
          <a:prstGeom prst="rect">
            <a:avLst/>
          </a:prstGeom>
        </p:spPr>
        <p:txBody>
          <a:bodyPr wrap="square">
            <a:spAutoFit/>
          </a:bodyPr>
          <a:lstStyle/>
          <a:p>
            <a:r>
              <a:rPr lang="en-US" sz="1400" dirty="0" smtClean="0"/>
              <a:t>Point-source imaging (threshold detection)</a:t>
            </a:r>
            <a:endParaRPr lang="en-US" sz="1400" dirty="0"/>
          </a:p>
        </p:txBody>
      </p:sp>
      <p:sp>
        <p:nvSpPr>
          <p:cNvPr id="5" name="Rectangle 4"/>
          <p:cNvSpPr/>
          <p:nvPr/>
        </p:nvSpPr>
        <p:spPr>
          <a:xfrm>
            <a:off x="5148064" y="4653136"/>
            <a:ext cx="3802919" cy="369332"/>
          </a:xfrm>
          <a:prstGeom prst="rect">
            <a:avLst/>
          </a:prstGeom>
          <a:solidFill>
            <a:srgbClr val="FFFF00"/>
          </a:solidFill>
        </p:spPr>
        <p:txBody>
          <a:bodyPr wrap="none">
            <a:spAutoFit/>
          </a:bodyPr>
          <a:lstStyle/>
          <a:p>
            <a:r>
              <a:rPr lang="en-US" dirty="0" smtClean="0"/>
              <a:t>ACTIVITY DATA  </a:t>
            </a:r>
            <a:r>
              <a:rPr lang="en-US" dirty="0" err="1" smtClean="0"/>
              <a:t>vs</a:t>
            </a:r>
            <a:r>
              <a:rPr lang="en-US" dirty="0" smtClean="0"/>
              <a:t> EMISSION FACTORS</a:t>
            </a:r>
            <a:endParaRPr lang="en-US" dirty="0"/>
          </a:p>
        </p:txBody>
      </p:sp>
    </p:spTree>
    <p:extLst>
      <p:ext uri="{BB962C8B-B14F-4D97-AF65-F5344CB8AC3E}">
        <p14:creationId xmlns:p14="http://schemas.microsoft.com/office/powerpoint/2010/main" val="3623834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5" grpId="0" animBg="1"/>
      <p:bldP spid="16" grpId="0" animBg="1"/>
      <p:bldP spid="25" grpId="0"/>
      <p:bldP spid="30" grpId="0" animBg="1"/>
      <p:bldP spid="31" grpId="0"/>
      <p:bldP spid="38" grpId="0"/>
      <p:bldP spid="39" grpId="0"/>
      <p:bldP spid="46" grpId="0"/>
      <p:bldP spid="55" grpId="0"/>
      <p:bldP spid="59" grpId="0"/>
      <p:bldP spid="41" grpId="0" animBg="1"/>
      <p:bldP spid="43" grpId="0"/>
      <p:bldP spid="3" grpId="0" animBg="1"/>
      <p:bldP spid="48" grpId="0" animBg="1"/>
      <p:bldP spid="52" grpId="0" animBg="1"/>
      <p:bldP spid="45" grpId="0" animBg="1"/>
      <p:bldP spid="54" grpId="0" animBg="1"/>
      <p:bldP spid="40" grpId="0" animBg="1"/>
      <p:bldP spid="42" grpId="0" animBg="1"/>
      <p:bldP spid="57"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4408" y="1684159"/>
            <a:ext cx="6404992" cy="1767193"/>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429732" y="2168236"/>
            <a:ext cx="1890360" cy="102506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GHG inventories &amp; reporting </a:t>
            </a:r>
          </a:p>
          <a:p>
            <a:pPr algn="ctr"/>
            <a:r>
              <a:rPr lang="en-US" dirty="0" smtClean="0">
                <a:solidFill>
                  <a:schemeClr val="tx1"/>
                </a:solidFill>
              </a:rPr>
              <a:t>(e.g., EPA)</a:t>
            </a:r>
            <a:endParaRPr lang="en-US" dirty="0">
              <a:solidFill>
                <a:schemeClr val="tx1"/>
              </a:solidFill>
            </a:endParaRPr>
          </a:p>
        </p:txBody>
      </p:sp>
      <p:sp>
        <p:nvSpPr>
          <p:cNvPr id="5" name="Title 4"/>
          <p:cNvSpPr>
            <a:spLocks noGrp="1"/>
          </p:cNvSpPr>
          <p:nvPr>
            <p:ph type="title"/>
          </p:nvPr>
        </p:nvSpPr>
        <p:spPr>
          <a:xfrm>
            <a:off x="-36512" y="-32193"/>
            <a:ext cx="9296400" cy="565593"/>
          </a:xfrm>
        </p:spPr>
        <p:txBody>
          <a:bodyPr>
            <a:noAutofit/>
          </a:bodyPr>
          <a:lstStyle/>
          <a:p>
            <a:r>
              <a:rPr lang="en-US" sz="2800" dirty="0" smtClean="0"/>
              <a:t>MRV </a:t>
            </a:r>
            <a:r>
              <a:rPr lang="en-US" sz="2800" dirty="0" smtClean="0"/>
              <a:t>(&amp;V)</a:t>
            </a:r>
            <a:r>
              <a:rPr lang="en-US" sz="2800" dirty="0"/>
              <a:t> </a:t>
            </a:r>
            <a:r>
              <a:rPr lang="en-US" sz="2800" dirty="0" smtClean="0"/>
              <a:t>- what problem(s) are we solving?</a:t>
            </a:r>
            <a:endParaRPr lang="en-US" sz="2800" u="sng" dirty="0"/>
          </a:p>
        </p:txBody>
      </p:sp>
      <p:sp>
        <p:nvSpPr>
          <p:cNvPr id="6" name="Rectangle 5"/>
          <p:cNvSpPr/>
          <p:nvPr/>
        </p:nvSpPr>
        <p:spPr>
          <a:xfrm>
            <a:off x="76200" y="534331"/>
            <a:ext cx="8991600" cy="82617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Mitigation Policies &amp; Programs</a:t>
            </a:r>
          </a:p>
          <a:p>
            <a:pPr algn="ctr"/>
            <a:r>
              <a:rPr lang="en-US" dirty="0" smtClean="0">
                <a:solidFill>
                  <a:schemeClr val="tx1"/>
                </a:solidFill>
              </a:rPr>
              <a:t>(UNFCCC CDM, REDD+, Emission Trading Systems, </a:t>
            </a:r>
            <a:r>
              <a:rPr lang="en-US" dirty="0" err="1" smtClean="0">
                <a:solidFill>
                  <a:schemeClr val="tx1"/>
                </a:solidFill>
              </a:rPr>
              <a:t>etc</a:t>
            </a:r>
            <a:r>
              <a:rPr lang="en-US" dirty="0" smtClean="0">
                <a:solidFill>
                  <a:schemeClr val="tx1"/>
                </a:solidFill>
              </a:rPr>
              <a:t>)</a:t>
            </a:r>
            <a:endParaRPr lang="en-US" dirty="0">
              <a:solidFill>
                <a:schemeClr val="tx1"/>
              </a:solidFill>
            </a:endParaRPr>
          </a:p>
        </p:txBody>
      </p:sp>
      <p:sp>
        <p:nvSpPr>
          <p:cNvPr id="7" name="Rectangle 6"/>
          <p:cNvSpPr/>
          <p:nvPr/>
        </p:nvSpPr>
        <p:spPr>
          <a:xfrm>
            <a:off x="6999029" y="2168236"/>
            <a:ext cx="1396934" cy="1025065"/>
          </a:xfrm>
          <a:prstGeom prst="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A6A6A6"/>
                </a:solidFill>
              </a:rPr>
              <a:t>Facility-level reporting</a:t>
            </a:r>
            <a:endParaRPr lang="en-US" sz="1400" dirty="0">
              <a:solidFill>
                <a:srgbClr val="A6A6A6"/>
              </a:solidFill>
            </a:endParaRPr>
          </a:p>
        </p:txBody>
      </p:sp>
      <p:sp>
        <p:nvSpPr>
          <p:cNvPr id="8" name="Rectangle 7"/>
          <p:cNvSpPr/>
          <p:nvPr/>
        </p:nvSpPr>
        <p:spPr>
          <a:xfrm>
            <a:off x="1115616" y="3717032"/>
            <a:ext cx="2819400" cy="415498"/>
          </a:xfrm>
          <a:prstGeom prst="rect">
            <a:avLst/>
          </a:prstGeom>
        </p:spPr>
        <p:txBody>
          <a:bodyPr wrap="square">
            <a:spAutoFit/>
          </a:bodyPr>
          <a:lstStyle/>
          <a:p>
            <a:r>
              <a:rPr lang="en-US" sz="1050" dirty="0" smtClean="0"/>
              <a:t>*surface physical manifestations of energy use (e.g., nightlights, urban form, </a:t>
            </a:r>
            <a:r>
              <a:rPr lang="en-US" sz="1050" dirty="0" err="1" smtClean="0"/>
              <a:t>etc</a:t>
            </a:r>
            <a:r>
              <a:rPr lang="en-US" sz="1050" dirty="0" smtClean="0"/>
              <a:t>)</a:t>
            </a:r>
            <a:endParaRPr lang="en-US" sz="1050" dirty="0"/>
          </a:p>
        </p:txBody>
      </p:sp>
      <p:sp>
        <p:nvSpPr>
          <p:cNvPr id="9" name="Rectangle 8"/>
          <p:cNvSpPr/>
          <p:nvPr/>
        </p:nvSpPr>
        <p:spPr>
          <a:xfrm>
            <a:off x="2369961" y="2168236"/>
            <a:ext cx="1705327" cy="102506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lumMod val="65000"/>
                  </a:schemeClr>
                </a:solidFill>
              </a:rPr>
              <a:t>Carbon Registries</a:t>
            </a:r>
            <a:endParaRPr lang="en-US" dirty="0">
              <a:solidFill>
                <a:schemeClr val="bg1">
                  <a:lumMod val="65000"/>
                </a:schemeClr>
              </a:solidFill>
            </a:endParaRPr>
          </a:p>
        </p:txBody>
      </p:sp>
      <p:sp>
        <p:nvSpPr>
          <p:cNvPr id="12" name="Rectangle 11"/>
          <p:cNvSpPr/>
          <p:nvPr/>
        </p:nvSpPr>
        <p:spPr>
          <a:xfrm>
            <a:off x="4393684" y="3573284"/>
            <a:ext cx="1956316" cy="76914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Aggregated Source/Sink fluxes (F) by sector</a:t>
            </a:r>
          </a:p>
        </p:txBody>
      </p:sp>
      <p:sp>
        <p:nvSpPr>
          <p:cNvPr id="13" name="Rectangle 12"/>
          <p:cNvSpPr/>
          <p:nvPr/>
        </p:nvSpPr>
        <p:spPr>
          <a:xfrm>
            <a:off x="2788360" y="4621207"/>
            <a:ext cx="1919655" cy="76914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a:t>
            </a:r>
            <a:r>
              <a:rPr lang="en-US" sz="1400" dirty="0" smtClean="0">
                <a:solidFill>
                  <a:schemeClr val="tx1"/>
                </a:solidFill>
              </a:rPr>
              <a:t>ctivity (A)  data</a:t>
            </a:r>
            <a:r>
              <a:rPr lang="en-US" sz="1400" dirty="0">
                <a:solidFill>
                  <a:schemeClr val="tx1"/>
                </a:solidFill>
              </a:rPr>
              <a:t> </a:t>
            </a:r>
            <a:r>
              <a:rPr lang="en-US" sz="1400" dirty="0" smtClean="0">
                <a:solidFill>
                  <a:schemeClr val="tx1"/>
                </a:solidFill>
              </a:rPr>
              <a:t>and statistics (e.g., EIA, FIA)</a:t>
            </a:r>
            <a:endParaRPr lang="en-US" sz="1400" dirty="0">
              <a:solidFill>
                <a:schemeClr val="tx1"/>
              </a:solidFill>
            </a:endParaRPr>
          </a:p>
        </p:txBody>
      </p:sp>
      <p:sp>
        <p:nvSpPr>
          <p:cNvPr id="14" name="Rectangle 13"/>
          <p:cNvSpPr/>
          <p:nvPr/>
        </p:nvSpPr>
        <p:spPr>
          <a:xfrm>
            <a:off x="5512737" y="4621207"/>
            <a:ext cx="1861564" cy="76914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Emission factors (EF) databases</a:t>
            </a:r>
            <a:endParaRPr lang="en-US" sz="1400" dirty="0">
              <a:solidFill>
                <a:schemeClr val="tx1"/>
              </a:solidFill>
            </a:endParaRPr>
          </a:p>
        </p:txBody>
      </p:sp>
      <p:cxnSp>
        <p:nvCxnSpPr>
          <p:cNvPr id="16" name="Straight Arrow Connector 15"/>
          <p:cNvCxnSpPr>
            <a:stCxn id="7" idx="1"/>
            <a:endCxn id="4" idx="3"/>
          </p:cNvCxnSpPr>
          <p:nvPr/>
        </p:nvCxnSpPr>
        <p:spPr>
          <a:xfrm flipH="1">
            <a:off x="6320092" y="2680769"/>
            <a:ext cx="6789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307384" y="2168236"/>
            <a:ext cx="1705327" cy="102506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Project-level forest carbon data</a:t>
            </a:r>
            <a:endParaRPr lang="en-US" dirty="0">
              <a:solidFill>
                <a:schemeClr val="tx1"/>
              </a:solidFill>
            </a:endParaRPr>
          </a:p>
        </p:txBody>
      </p:sp>
      <p:sp>
        <p:nvSpPr>
          <p:cNvPr id="21" name="Rectangle 20"/>
          <p:cNvSpPr/>
          <p:nvPr/>
        </p:nvSpPr>
        <p:spPr>
          <a:xfrm>
            <a:off x="539553" y="1700808"/>
            <a:ext cx="6192687" cy="369332"/>
          </a:xfrm>
          <a:prstGeom prst="rect">
            <a:avLst/>
          </a:prstGeom>
        </p:spPr>
        <p:txBody>
          <a:bodyPr wrap="square">
            <a:spAutoFit/>
          </a:bodyPr>
          <a:lstStyle/>
          <a:p>
            <a:r>
              <a:rPr lang="en-US" dirty="0" smtClean="0"/>
              <a:t>Measurement, Reporting &amp; Verification (MRV) frameworks</a:t>
            </a:r>
            <a:endParaRPr lang="en-US" dirty="0"/>
          </a:p>
        </p:txBody>
      </p:sp>
      <p:sp>
        <p:nvSpPr>
          <p:cNvPr id="22" name="Up Arrow 21"/>
          <p:cNvSpPr/>
          <p:nvPr/>
        </p:nvSpPr>
        <p:spPr>
          <a:xfrm>
            <a:off x="1444625" y="1360504"/>
            <a:ext cx="460375" cy="32365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Up Arrow 22"/>
          <p:cNvSpPr/>
          <p:nvPr/>
        </p:nvSpPr>
        <p:spPr>
          <a:xfrm>
            <a:off x="3041650" y="1351076"/>
            <a:ext cx="460375" cy="32365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Up Arrow 23"/>
          <p:cNvSpPr/>
          <p:nvPr/>
        </p:nvSpPr>
        <p:spPr>
          <a:xfrm>
            <a:off x="5175841" y="1360504"/>
            <a:ext cx="460375" cy="32365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276600" y="4146991"/>
            <a:ext cx="1082348" cy="369332"/>
          </a:xfrm>
          <a:prstGeom prst="rect">
            <a:avLst/>
          </a:prstGeom>
        </p:spPr>
        <p:txBody>
          <a:bodyPr wrap="none">
            <a:spAutoFit/>
          </a:bodyPr>
          <a:lstStyle/>
          <a:p>
            <a:pPr algn="ctr"/>
            <a:r>
              <a:rPr lang="en-US" dirty="0" smtClean="0">
                <a:solidFill>
                  <a:schemeClr val="tx1"/>
                </a:solidFill>
              </a:rPr>
              <a:t>F = A * EF</a:t>
            </a:r>
            <a:endParaRPr lang="en-US" dirty="0">
              <a:solidFill>
                <a:schemeClr val="tx1"/>
              </a:solidFill>
            </a:endParaRPr>
          </a:p>
        </p:txBody>
      </p:sp>
      <p:cxnSp>
        <p:nvCxnSpPr>
          <p:cNvPr id="29" name="Elbow Connector 28"/>
          <p:cNvCxnSpPr>
            <a:stCxn id="14" idx="0"/>
            <a:endCxn id="12" idx="2"/>
          </p:cNvCxnSpPr>
          <p:nvPr/>
        </p:nvCxnSpPr>
        <p:spPr>
          <a:xfrm rot="16200000" flipV="1">
            <a:off x="5768293" y="3945980"/>
            <a:ext cx="278776" cy="1071677"/>
          </a:xfrm>
          <a:prstGeom prst="bentConnector3">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3" idx="0"/>
            <a:endCxn id="12" idx="2"/>
          </p:cNvCxnSpPr>
          <p:nvPr/>
        </p:nvCxnSpPr>
        <p:spPr>
          <a:xfrm rot="5400000" flipH="1" flipV="1">
            <a:off x="4420627" y="3669992"/>
            <a:ext cx="278776" cy="1623654"/>
          </a:xfrm>
          <a:prstGeom prst="bentConnector3">
            <a:avLst>
              <a:gd name="adj1" fmla="val 50000"/>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34" name="Elbow Connector 33"/>
          <p:cNvCxnSpPr>
            <a:stCxn id="12" idx="0"/>
            <a:endCxn id="4" idx="2"/>
          </p:cNvCxnSpPr>
          <p:nvPr/>
        </p:nvCxnSpPr>
        <p:spPr>
          <a:xfrm rot="5400000" flipH="1" flipV="1">
            <a:off x="5183386" y="3381758"/>
            <a:ext cx="379983" cy="3070"/>
          </a:xfrm>
          <a:prstGeom prst="bentConnector3">
            <a:avLst>
              <a:gd name="adj1" fmla="val 50000"/>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983153" y="3584219"/>
            <a:ext cx="1405271" cy="769147"/>
          </a:xfrm>
          <a:prstGeom prst="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A6A6A6"/>
                </a:solidFill>
              </a:rPr>
              <a:t>Continuous Emission Monitoring or Calculation</a:t>
            </a:r>
          </a:p>
        </p:txBody>
      </p:sp>
      <p:cxnSp>
        <p:nvCxnSpPr>
          <p:cNvPr id="38" name="Elbow Connector 37"/>
          <p:cNvCxnSpPr>
            <a:stCxn id="37" idx="0"/>
            <a:endCxn id="7" idx="2"/>
          </p:cNvCxnSpPr>
          <p:nvPr/>
        </p:nvCxnSpPr>
        <p:spPr>
          <a:xfrm rot="5400000" flipH="1" flipV="1">
            <a:off x="7496183" y="3382907"/>
            <a:ext cx="390918" cy="11707"/>
          </a:xfrm>
          <a:prstGeom prst="bentConnector3">
            <a:avLst>
              <a:gd name="adj1" fmla="val 50000"/>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165953" y="5485604"/>
            <a:ext cx="8438495" cy="1293021"/>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p:cNvSpPr/>
          <p:nvPr/>
        </p:nvSpPr>
        <p:spPr>
          <a:xfrm>
            <a:off x="364067" y="5826125"/>
            <a:ext cx="2161116" cy="59644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Land Carbon Stocks &amp; Fluxes</a:t>
            </a:r>
            <a:endParaRPr lang="en-US" dirty="0">
              <a:solidFill>
                <a:schemeClr val="tx1"/>
              </a:solidFill>
            </a:endParaRPr>
          </a:p>
        </p:txBody>
      </p:sp>
      <p:sp>
        <p:nvSpPr>
          <p:cNvPr id="44" name="Rectangle 43"/>
          <p:cNvSpPr/>
          <p:nvPr/>
        </p:nvSpPr>
        <p:spPr>
          <a:xfrm>
            <a:off x="4961124" y="5826125"/>
            <a:ext cx="1784130" cy="59644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Atmospheric Carbon</a:t>
            </a:r>
            <a:endParaRPr lang="en-US" dirty="0">
              <a:solidFill>
                <a:schemeClr val="tx1"/>
              </a:solidFill>
            </a:endParaRPr>
          </a:p>
        </p:txBody>
      </p:sp>
      <p:sp>
        <p:nvSpPr>
          <p:cNvPr id="45" name="Rectangle 44"/>
          <p:cNvSpPr/>
          <p:nvPr/>
        </p:nvSpPr>
        <p:spPr>
          <a:xfrm>
            <a:off x="2849442" y="5826125"/>
            <a:ext cx="1784130" cy="59644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Energy Activity* </a:t>
            </a:r>
            <a:endParaRPr lang="en-US" dirty="0">
              <a:solidFill>
                <a:schemeClr val="tx1"/>
              </a:solidFill>
            </a:endParaRPr>
          </a:p>
        </p:txBody>
      </p:sp>
      <p:sp>
        <p:nvSpPr>
          <p:cNvPr id="50" name="Rectangle 49"/>
          <p:cNvSpPr/>
          <p:nvPr/>
        </p:nvSpPr>
        <p:spPr>
          <a:xfrm>
            <a:off x="7020272" y="5826125"/>
            <a:ext cx="1392326" cy="59644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Ocean Carbon</a:t>
            </a:r>
            <a:endParaRPr lang="en-US" dirty="0">
              <a:solidFill>
                <a:schemeClr val="tx1"/>
              </a:solidFill>
            </a:endParaRPr>
          </a:p>
        </p:txBody>
      </p:sp>
      <p:cxnSp>
        <p:nvCxnSpPr>
          <p:cNvPr id="51" name="Straight Arrow Connector 50"/>
          <p:cNvCxnSpPr>
            <a:stCxn id="50" idx="1"/>
            <a:endCxn id="44" idx="3"/>
          </p:cNvCxnSpPr>
          <p:nvPr/>
        </p:nvCxnSpPr>
        <p:spPr>
          <a:xfrm flipH="1">
            <a:off x="6745254" y="6124345"/>
            <a:ext cx="275018" cy="0"/>
          </a:xfrm>
          <a:prstGeom prst="straightConnector1">
            <a:avLst/>
          </a:prstGeom>
          <a:ln>
            <a:solidFill>
              <a:srgbClr val="4F81BD"/>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43" idx="2"/>
            <a:endCxn id="44" idx="2"/>
          </p:cNvCxnSpPr>
          <p:nvPr/>
        </p:nvCxnSpPr>
        <p:spPr>
          <a:xfrm rot="16200000" flipH="1">
            <a:off x="3648907" y="4218283"/>
            <a:ext cx="12700" cy="4408564"/>
          </a:xfrm>
          <a:prstGeom prst="bentConnector3">
            <a:avLst>
              <a:gd name="adj1" fmla="val 1800000"/>
            </a:avLst>
          </a:prstGeom>
          <a:ln>
            <a:solidFill>
              <a:srgbClr val="4F81B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1524000" y="5410200"/>
            <a:ext cx="3744416" cy="369332"/>
          </a:xfrm>
          <a:prstGeom prst="rect">
            <a:avLst/>
          </a:prstGeom>
        </p:spPr>
        <p:txBody>
          <a:bodyPr wrap="square">
            <a:spAutoFit/>
          </a:bodyPr>
          <a:lstStyle/>
          <a:p>
            <a:r>
              <a:rPr lang="en-US" dirty="0" smtClean="0"/>
              <a:t>Earth Observations</a:t>
            </a:r>
            <a:endParaRPr lang="en-US" dirty="0"/>
          </a:p>
        </p:txBody>
      </p:sp>
      <p:cxnSp>
        <p:nvCxnSpPr>
          <p:cNvPr id="60" name="Elbow Connector 59"/>
          <p:cNvCxnSpPr>
            <a:stCxn id="43" idx="0"/>
          </p:cNvCxnSpPr>
          <p:nvPr/>
        </p:nvCxnSpPr>
        <p:spPr>
          <a:xfrm rot="16200000" flipV="1">
            <a:off x="-182983" y="4198516"/>
            <a:ext cx="2632822" cy="622395"/>
          </a:xfrm>
          <a:prstGeom prst="bentConnector3">
            <a:avLst>
              <a:gd name="adj1" fmla="val 50000"/>
            </a:avLst>
          </a:prstGeom>
          <a:ln>
            <a:solidFill>
              <a:srgbClr val="4F81BD"/>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5" idx="0"/>
            <a:endCxn id="13" idx="2"/>
          </p:cNvCxnSpPr>
          <p:nvPr/>
        </p:nvCxnSpPr>
        <p:spPr>
          <a:xfrm rot="5400000" flipH="1" flipV="1">
            <a:off x="3526962" y="5604900"/>
            <a:ext cx="435771" cy="6681"/>
          </a:xfrm>
          <a:prstGeom prst="bentConnector3">
            <a:avLst>
              <a:gd name="adj1" fmla="val 50000"/>
            </a:avLst>
          </a:prstGeom>
          <a:ln>
            <a:solidFill>
              <a:srgbClr val="4F81BD"/>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7" name="Elbow Connector 66"/>
          <p:cNvCxnSpPr>
            <a:stCxn id="44" idx="0"/>
            <a:endCxn id="14" idx="2"/>
          </p:cNvCxnSpPr>
          <p:nvPr/>
        </p:nvCxnSpPr>
        <p:spPr>
          <a:xfrm rot="5400000" flipH="1" flipV="1">
            <a:off x="5930469" y="5313075"/>
            <a:ext cx="435771" cy="590330"/>
          </a:xfrm>
          <a:prstGeom prst="bentConnector3">
            <a:avLst>
              <a:gd name="adj1" fmla="val 50000"/>
            </a:avLst>
          </a:prstGeom>
          <a:ln>
            <a:solidFill>
              <a:srgbClr val="4F81BD"/>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45" idx="3"/>
            <a:endCxn id="44" idx="1"/>
          </p:cNvCxnSpPr>
          <p:nvPr/>
        </p:nvCxnSpPr>
        <p:spPr>
          <a:xfrm>
            <a:off x="4633572" y="6124345"/>
            <a:ext cx="327552" cy="12700"/>
          </a:xfrm>
          <a:prstGeom prst="bentConnector3">
            <a:avLst>
              <a:gd name="adj1" fmla="val 50000"/>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46" name="Elbow Connector 45"/>
          <p:cNvCxnSpPr>
            <a:stCxn id="43" idx="0"/>
            <a:endCxn id="13" idx="1"/>
          </p:cNvCxnSpPr>
          <p:nvPr/>
        </p:nvCxnSpPr>
        <p:spPr>
          <a:xfrm rot="5400000" flipH="1" flipV="1">
            <a:off x="1706320" y="4744086"/>
            <a:ext cx="820344" cy="1343735"/>
          </a:xfrm>
          <a:prstGeom prst="bentConnector2">
            <a:avLst/>
          </a:prstGeom>
          <a:ln>
            <a:solidFill>
              <a:srgbClr val="4F81BD"/>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28" name="Bent-Up Arrow 27"/>
          <p:cNvSpPr/>
          <p:nvPr/>
        </p:nvSpPr>
        <p:spPr>
          <a:xfrm>
            <a:off x="8593460" y="1412776"/>
            <a:ext cx="550540" cy="4752528"/>
          </a:xfrm>
          <a:prstGeom prst="bentUpArrow">
            <a:avLst>
              <a:gd name="adj1" fmla="val 25000"/>
              <a:gd name="adj2" fmla="val 39628"/>
              <a:gd name="adj3" fmla="val 50000"/>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620000" y="4800600"/>
            <a:ext cx="1420688" cy="369332"/>
          </a:xfrm>
          <a:prstGeom prst="rect">
            <a:avLst/>
          </a:prstGeom>
        </p:spPr>
        <p:txBody>
          <a:bodyPr wrap="square">
            <a:spAutoFit/>
          </a:bodyPr>
          <a:lstStyle/>
          <a:p>
            <a:r>
              <a:rPr lang="en-US" b="1" i="1" dirty="0" smtClean="0">
                <a:solidFill>
                  <a:srgbClr val="008000"/>
                </a:solidFill>
              </a:rPr>
              <a:t>Validation</a:t>
            </a:r>
            <a:endParaRPr lang="en-US" b="1" i="1" dirty="0">
              <a:solidFill>
                <a:srgbClr val="008000"/>
              </a:solidFill>
            </a:endParaRPr>
          </a:p>
        </p:txBody>
      </p:sp>
      <p:sp>
        <p:nvSpPr>
          <p:cNvPr id="36" name="Slide Number Placeholder 35"/>
          <p:cNvSpPr>
            <a:spLocks noGrp="1"/>
          </p:cNvSpPr>
          <p:nvPr>
            <p:ph type="sldNum" sz="quarter" idx="4294967295"/>
          </p:nvPr>
        </p:nvSpPr>
        <p:spPr>
          <a:xfrm>
            <a:off x="7035477" y="6309320"/>
            <a:ext cx="2133600" cy="365125"/>
          </a:xfrm>
          <a:prstGeom prst="rect">
            <a:avLst/>
          </a:prstGeom>
        </p:spPr>
        <p:txBody>
          <a:bodyPr/>
          <a:lstStyle/>
          <a:p>
            <a:pPr algn="r"/>
            <a:fld id="{D6DDDC75-3E2A-2640-8B0D-7F091BAF7CAA}" type="slidenum">
              <a:rPr lang="en-US" smtClean="0"/>
              <a:pPr algn="r"/>
              <a:t>8</a:t>
            </a:fld>
            <a:endParaRPr lang="en-US" dirty="0"/>
          </a:p>
        </p:txBody>
      </p:sp>
    </p:spTree>
    <p:extLst>
      <p:ext uri="{BB962C8B-B14F-4D97-AF65-F5344CB8AC3E}">
        <p14:creationId xmlns:p14="http://schemas.microsoft.com/office/powerpoint/2010/main" val="407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50" grpId="0" animBg="1"/>
      <p:bldP spid="58" grpId="0"/>
      <p:bldP spid="28" grpId="0" animBg="1"/>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84"/>
            <a:ext cx="8229600" cy="754890"/>
          </a:xfrm>
        </p:spPr>
        <p:txBody>
          <a:bodyPr>
            <a:normAutofit/>
          </a:bodyPr>
          <a:lstStyle/>
          <a:p>
            <a:r>
              <a:rPr lang="en-US" sz="3600" dirty="0" smtClean="0"/>
              <a:t>MRV ≠ Earth Observations*</a:t>
            </a:r>
            <a:endParaRPr lang="en-US" sz="3600" dirty="0"/>
          </a:p>
        </p:txBody>
      </p:sp>
      <p:sp>
        <p:nvSpPr>
          <p:cNvPr id="3" name="Content Placeholder 2"/>
          <p:cNvSpPr>
            <a:spLocks noGrp="1"/>
          </p:cNvSpPr>
          <p:nvPr>
            <p:ph idx="1"/>
          </p:nvPr>
        </p:nvSpPr>
        <p:spPr>
          <a:xfrm>
            <a:off x="315573" y="989250"/>
            <a:ext cx="8650557" cy="5868749"/>
          </a:xfrm>
        </p:spPr>
        <p:txBody>
          <a:bodyPr>
            <a:normAutofit fontScale="92500" lnSpcReduction="10000"/>
          </a:bodyPr>
          <a:lstStyle/>
          <a:p>
            <a:r>
              <a:rPr lang="en-US" sz="1800" dirty="0" smtClean="0"/>
              <a:t>The </a:t>
            </a:r>
            <a:r>
              <a:rPr lang="en-US" sz="1800" b="1" dirty="0" smtClean="0"/>
              <a:t>M part of MRV </a:t>
            </a:r>
            <a:r>
              <a:rPr lang="en-US" sz="1800" dirty="0" smtClean="0"/>
              <a:t>is alternately (and inconsistently) referred to as “measurement” and “monitoring”  and in the current MRV world </a:t>
            </a:r>
            <a:r>
              <a:rPr lang="en-US" sz="1800" b="1" dirty="0" smtClean="0"/>
              <a:t>mostly does NOT refer to earth observations* </a:t>
            </a:r>
            <a:r>
              <a:rPr lang="en-US" sz="1800" dirty="0" smtClean="0"/>
              <a:t>– rather, collection of activity data </a:t>
            </a:r>
            <a:r>
              <a:rPr lang="en-US" sz="1800" dirty="0" smtClean="0"/>
              <a:t>(e.g. fuel </a:t>
            </a:r>
            <a:r>
              <a:rPr lang="en-US" sz="1800" dirty="0" smtClean="0"/>
              <a:t>statistics or forest </a:t>
            </a:r>
            <a:r>
              <a:rPr lang="en-US" sz="1800" dirty="0" smtClean="0"/>
              <a:t>stocks) </a:t>
            </a:r>
            <a:r>
              <a:rPr lang="en-US" sz="1800" dirty="0" smtClean="0"/>
              <a:t>&amp; </a:t>
            </a:r>
            <a:r>
              <a:rPr lang="en-US" sz="1800" dirty="0" smtClean="0"/>
              <a:t>emission </a:t>
            </a:r>
            <a:r>
              <a:rPr lang="en-US" sz="1800" dirty="0" smtClean="0"/>
              <a:t>factors</a:t>
            </a:r>
          </a:p>
          <a:p>
            <a:endParaRPr lang="en-US" sz="1800" dirty="0" smtClean="0"/>
          </a:p>
          <a:p>
            <a:r>
              <a:rPr lang="en-US" sz="1800" b="1" dirty="0" smtClean="0"/>
              <a:t>Physical measurement/characterization contributes indirectly </a:t>
            </a:r>
            <a:r>
              <a:rPr lang="en-US" sz="1800" dirty="0" smtClean="0"/>
              <a:t>to the “measurement/monitoring” aspect of MRV (e.g., through </a:t>
            </a:r>
            <a:r>
              <a:rPr lang="en-US" sz="1800" b="1" dirty="0" smtClean="0"/>
              <a:t>infrequent sampling of key sectors, processes </a:t>
            </a:r>
            <a:r>
              <a:rPr lang="en-US" sz="1800" dirty="0" smtClean="0"/>
              <a:t>or areas to inform inventories of activity data and emission factors)</a:t>
            </a:r>
          </a:p>
          <a:p>
            <a:endParaRPr lang="en-US" sz="1800" dirty="0" smtClean="0"/>
          </a:p>
          <a:p>
            <a:r>
              <a:rPr lang="en-US" sz="1800" dirty="0" smtClean="0"/>
              <a:t>Direct, near-continuous sampling of emission fluxes from selected facilities (e.g., meters at large power plants) and direct reporting are sometimes used for </a:t>
            </a:r>
            <a:r>
              <a:rPr lang="en-US" sz="1800" i="1" dirty="0" smtClean="0"/>
              <a:t>internal </a:t>
            </a:r>
            <a:r>
              <a:rPr lang="en-US" sz="1800" dirty="0" smtClean="0"/>
              <a:t>validation of </a:t>
            </a:r>
            <a:r>
              <a:rPr lang="en-US" sz="1800" dirty="0" err="1" smtClean="0"/>
              <a:t>sectoral</a:t>
            </a:r>
            <a:r>
              <a:rPr lang="en-US" sz="1800" dirty="0" smtClean="0"/>
              <a:t> data within inventories </a:t>
            </a:r>
          </a:p>
          <a:p>
            <a:endParaRPr lang="en-US" sz="1800" dirty="0" smtClean="0"/>
          </a:p>
          <a:p>
            <a:r>
              <a:rPr lang="en-US" sz="1800" dirty="0" smtClean="0"/>
              <a:t>Earth observations (what the science community usually equates to “measurements” - or “monitoring” when done in a sustained fashion) are mostly not yet part of MRV frameworks*</a:t>
            </a:r>
          </a:p>
          <a:p>
            <a:pPr lvl="1"/>
            <a:r>
              <a:rPr lang="en-US" sz="1500" dirty="0" smtClean="0"/>
              <a:t>Recent movement with MRV community is to consider ways for earth </a:t>
            </a:r>
            <a:r>
              <a:rPr lang="en-US" sz="1500" dirty="0" err="1" smtClean="0"/>
              <a:t>obs</a:t>
            </a:r>
            <a:r>
              <a:rPr lang="en-US" sz="1500" dirty="0" smtClean="0"/>
              <a:t> to improve fidelity or gap-fill activity data and emission factors; this is quite distinct from independent “verification”</a:t>
            </a:r>
          </a:p>
          <a:p>
            <a:pPr lvl="1"/>
            <a:endParaRPr lang="en-US" sz="1800" dirty="0" smtClean="0"/>
          </a:p>
          <a:p>
            <a:pPr marL="0" indent="0">
              <a:buNone/>
            </a:pPr>
            <a:endParaRPr lang="en-US" sz="1700" dirty="0"/>
          </a:p>
          <a:p>
            <a:pPr marL="0" indent="0">
              <a:buNone/>
            </a:pPr>
            <a:endParaRPr lang="en-US" sz="1700" i="1" dirty="0" smtClean="0"/>
          </a:p>
          <a:p>
            <a:pPr marL="0" indent="0">
              <a:buNone/>
            </a:pPr>
            <a:r>
              <a:rPr lang="en-US" sz="1300" i="1" dirty="0" smtClean="0"/>
              <a:t>*</a:t>
            </a:r>
            <a:r>
              <a:rPr lang="en-US" sz="1300" i="1" dirty="0" smtClean="0"/>
              <a:t>some forms of remote-sensing (e.g., forest land imaging) are already recognized as MRV contributors, 	particularly “tier 3” reporting for REDD+, however the same is not true for atmospheric observations and 	other observations relevant to energy statistics, other key activity</a:t>
            </a:r>
            <a:endParaRPr lang="en-US" sz="1300" i="1" dirty="0"/>
          </a:p>
        </p:txBody>
      </p:sp>
      <p:sp>
        <p:nvSpPr>
          <p:cNvPr id="4" name="Slide Number Placeholder 3"/>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9</a:t>
            </a:fld>
            <a:endParaRPr lang="en-US">
              <a:solidFill>
                <a:prstClr val="black"/>
              </a:solidFill>
            </a:endParaRPr>
          </a:p>
        </p:txBody>
      </p:sp>
      <p:sp>
        <p:nvSpPr>
          <p:cNvPr id="5" name="Title 1"/>
          <p:cNvSpPr txBox="1">
            <a:spLocks/>
          </p:cNvSpPr>
          <p:nvPr/>
        </p:nvSpPr>
        <p:spPr>
          <a:xfrm rot="20124788">
            <a:off x="102071" y="2702731"/>
            <a:ext cx="9252520" cy="12978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600" i="1" dirty="0" smtClean="0">
                <a:solidFill>
                  <a:schemeClr val="bg1">
                    <a:lumMod val="75000"/>
                  </a:schemeClr>
                </a:solidFill>
              </a:rPr>
              <a:t>Skip  this</a:t>
            </a:r>
            <a:endParaRPr lang="en-US" sz="6600" i="1" dirty="0">
              <a:solidFill>
                <a:schemeClr val="bg1">
                  <a:lumMod val="75000"/>
                </a:schemeClr>
              </a:solidFill>
            </a:endParaRPr>
          </a:p>
        </p:txBody>
      </p:sp>
    </p:spTree>
    <p:extLst>
      <p:ext uri="{BB962C8B-B14F-4D97-AF65-F5344CB8AC3E}">
        <p14:creationId xmlns:p14="http://schemas.microsoft.com/office/powerpoint/2010/main" val="86990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548680"/>
          </a:xfrm>
        </p:spPr>
        <p:txBody>
          <a:bodyPr/>
          <a:lstStyle/>
          <a:p>
            <a:r>
              <a:rPr lang="en-US" sz="3600" dirty="0" smtClean="0"/>
              <a:t>web demo goes here</a:t>
            </a:r>
            <a:endParaRPr lang="en-US" sz="3600" dirty="0"/>
          </a:p>
        </p:txBody>
      </p:sp>
      <p:sp>
        <p:nvSpPr>
          <p:cNvPr id="4" name="Slide Number Placeholder 3"/>
          <p:cNvSpPr>
            <a:spLocks noGrp="1"/>
          </p:cNvSpPr>
          <p:nvPr>
            <p:ph type="sldNum" sz="quarter" idx="12"/>
          </p:nvPr>
        </p:nvSpPr>
        <p:spPr/>
        <p:txBody>
          <a:bodyPr/>
          <a:lstStyle/>
          <a:p>
            <a:pPr>
              <a:defRPr/>
            </a:pPr>
            <a:fld id="{40D33D57-6BCE-4206-87CD-AE944B4543A1}" type="slidenum">
              <a:rPr lang="en-US" smtClean="0">
                <a:solidFill>
                  <a:prstClr val="black"/>
                </a:solidFill>
              </a:rPr>
              <a:pPr>
                <a:defRPr/>
              </a:pPr>
              <a:t>10</a:t>
            </a:fld>
            <a:endParaRPr lang="en-US">
              <a:solidFill>
                <a:prstClr val="black"/>
              </a:solidFill>
            </a:endParaRPr>
          </a:p>
        </p:txBody>
      </p:sp>
      <p:pic>
        <p:nvPicPr>
          <p:cNvPr id="8" name="Picture 7" descr="Screen Shot 2014-11-12 at 11.08.3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3895264"/>
            <a:ext cx="5796136" cy="2984192"/>
          </a:xfrm>
          <a:prstGeom prst="rect">
            <a:avLst/>
          </a:prstGeom>
        </p:spPr>
      </p:pic>
      <p:pic>
        <p:nvPicPr>
          <p:cNvPr id="10" name="Picture 9" descr="Screen Shot 2014-11-12 at 11.37.00 PM.png"/>
          <p:cNvPicPr>
            <a:picLocks noChangeAspect="1"/>
          </p:cNvPicPr>
          <p:nvPr/>
        </p:nvPicPr>
        <p:blipFill rotWithShape="1">
          <a:blip r:embed="rId3" cstate="print">
            <a:extLst>
              <a:ext uri="{28A0092B-C50C-407E-A947-70E740481C1C}">
                <a14:useLocalDpi xmlns:a14="http://schemas.microsoft.com/office/drawing/2010/main" val="0"/>
              </a:ext>
            </a:extLst>
          </a:blip>
          <a:srcRect l="20753"/>
          <a:stretch/>
        </p:blipFill>
        <p:spPr>
          <a:xfrm>
            <a:off x="4889500" y="980728"/>
            <a:ext cx="4254500" cy="2871120"/>
          </a:xfrm>
          <a:prstGeom prst="rect">
            <a:avLst/>
          </a:prstGeom>
        </p:spPr>
      </p:pic>
      <p:pic>
        <p:nvPicPr>
          <p:cNvPr id="12" name="Picture 11" descr="Screen Shot 2014-11-13 at 10.48.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2696"/>
            <a:ext cx="4728248" cy="3024336"/>
          </a:xfrm>
          <a:prstGeom prst="rect">
            <a:avLst/>
          </a:prstGeom>
        </p:spPr>
      </p:pic>
      <p:pic>
        <p:nvPicPr>
          <p:cNvPr id="14" name="Picture 13" descr="Screen Shot 2014-11-13 at 10.49.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2199"/>
            <a:ext cx="5076056" cy="3435801"/>
          </a:xfrm>
          <a:prstGeom prst="rect">
            <a:avLst/>
          </a:prstGeom>
        </p:spPr>
      </p:pic>
    </p:spTree>
    <p:extLst>
      <p:ext uri="{BB962C8B-B14F-4D97-AF65-F5344CB8AC3E}">
        <p14:creationId xmlns:p14="http://schemas.microsoft.com/office/powerpoint/2010/main" val="37647946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8591</TotalTime>
  <Words>2306</Words>
  <Application>Microsoft Macintosh PowerPoint</Application>
  <PresentationFormat>On-screen Show (4:3)</PresentationFormat>
  <Paragraphs>270</Paragraphs>
  <Slides>22</Slides>
  <Notes>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1_Tema di Office</vt:lpstr>
      <vt:lpstr>PowerPoint Presentation</vt:lpstr>
      <vt:lpstr>Systems approach for CMS</vt:lpstr>
      <vt:lpstr>Initial findings</vt:lpstr>
      <vt:lpstr>Additional observations</vt:lpstr>
      <vt:lpstr>Finding 3: linking driving questions to observational requirements for methane</vt:lpstr>
      <vt:lpstr>Methane: Space-time scales of key questions, required information, and supporting observations</vt:lpstr>
      <vt:lpstr>MRV (&amp;V) - what problem(s) are we solving?</vt:lpstr>
      <vt:lpstr>MRV ≠ Earth Observations*</vt:lpstr>
      <vt:lpstr>web demo goes here</vt:lpstr>
      <vt:lpstr>Carbon Calculator lessons-learned</vt:lpstr>
      <vt:lpstr>Shameless plugs (please join us for)</vt:lpstr>
      <vt:lpstr>backup</vt:lpstr>
      <vt:lpstr>Carbon Calculator tool (for product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Methane example: Where should we focus observations? </vt:lpstr>
      <vt:lpstr>Why the big discrepancy between T-D and B-UP estimates?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XX</dc:creator>
  <cp:lastModifiedBy>JPL</cp:lastModifiedBy>
  <cp:revision>315</cp:revision>
  <dcterms:created xsi:type="dcterms:W3CDTF">2012-06-26T09:52:36Z</dcterms:created>
  <dcterms:modified xsi:type="dcterms:W3CDTF">2014-11-14T05:33:07Z</dcterms:modified>
</cp:coreProperties>
</file>